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Arimo" charset="0"/>
      <p:regular r:id="rId26"/>
    </p:embeddedFont>
    <p:embeddedFont>
      <p:font typeface="Open Sans Light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6.12.2023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6.12.2023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6.12.2023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22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6.12.2023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23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1.svg"/><Relationship Id="rId4" Type="http://schemas.openxmlformats.org/officeDocument/2006/relationships/image" Target="../media/image12.png"/><Relationship Id="rId9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94011" y="3200136"/>
            <a:ext cx="11080463" cy="4440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80"/>
              </a:lnSpc>
            </a:pPr>
            <a:r>
              <a:rPr lang="ru-RU" sz="7100" dirty="0" smtClean="0">
                <a:solidFill>
                  <a:srgbClr val="000000"/>
                </a:solidFill>
                <a:latin typeface="Veleka Bold"/>
              </a:rPr>
              <a:t>Номинация:</a:t>
            </a:r>
          </a:p>
          <a:p>
            <a:pPr>
              <a:lnSpc>
                <a:spcPts val="5680"/>
              </a:lnSpc>
            </a:pPr>
            <a:r>
              <a:rPr lang="ru-RU" sz="7100" dirty="0" smtClean="0">
                <a:solidFill>
                  <a:srgbClr val="000000"/>
                </a:solidFill>
                <a:latin typeface="Veleka Bold"/>
              </a:rPr>
              <a:t>«Практики работы образовательных организаций по организации работы с родителями»</a:t>
            </a:r>
            <a:endParaRPr lang="en-US" sz="7100" dirty="0">
              <a:solidFill>
                <a:srgbClr val="000000"/>
              </a:solidFill>
              <a:latin typeface="Veleka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328546" y="895947"/>
            <a:ext cx="581807" cy="58180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1EEE1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19509" y="2304922"/>
            <a:ext cx="1275484" cy="38090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68256" y="2397903"/>
            <a:ext cx="1515340" cy="38222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02163" y="6362700"/>
            <a:ext cx="2459859" cy="36291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17482" y="2080892"/>
            <a:ext cx="889080" cy="93141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13793">
            <a:off x="12610612" y="2403157"/>
            <a:ext cx="348725" cy="5372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964031">
            <a:off x="12971031" y="2436480"/>
            <a:ext cx="348725" cy="537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662103" y="547723"/>
            <a:ext cx="1822536" cy="182253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723779" y="699696"/>
            <a:ext cx="11529870" cy="133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9"/>
              </a:lnSpc>
            </a:pPr>
            <a:r>
              <a:rPr lang="en-US" sz="2550" dirty="0" err="1">
                <a:solidFill>
                  <a:srgbClr val="000000"/>
                </a:solidFill>
                <a:latin typeface="Veleka"/>
              </a:rPr>
              <a:t>Государственное</a:t>
            </a:r>
            <a:r>
              <a:rPr lang="en-US" sz="2550">
                <a:solidFill>
                  <a:srgbClr val="000000"/>
                </a:solidFill>
                <a:latin typeface="Veleka"/>
              </a:rPr>
              <a:t> бюджетное общеобразовательное учреждение</a:t>
            </a:r>
          </a:p>
          <a:p>
            <a:pPr algn="ctr">
              <a:lnSpc>
                <a:spcPts val="3569"/>
              </a:lnSpc>
            </a:pPr>
            <a:r>
              <a:rPr lang="en-US" sz="2550">
                <a:solidFill>
                  <a:srgbClr val="000000"/>
                </a:solidFill>
                <a:latin typeface="Arimo"/>
              </a:rPr>
              <a:t>«Средняя общеобразовательная школа No 421»</a:t>
            </a:r>
          </a:p>
          <a:p>
            <a:pPr algn="ctr">
              <a:lnSpc>
                <a:spcPts val="3569"/>
              </a:lnSpc>
            </a:pPr>
            <a:r>
              <a:rPr lang="en-US" sz="2550">
                <a:solidFill>
                  <a:srgbClr val="000000"/>
                </a:solidFill>
                <a:latin typeface="Arimo"/>
              </a:rPr>
              <a:t>Петродворцового района Санкт-Петербурга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94011" y="7475220"/>
            <a:ext cx="9156907" cy="178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69"/>
              </a:lnSpc>
            </a:pPr>
            <a:r>
              <a:rPr lang="en-US" sz="2550">
                <a:solidFill>
                  <a:srgbClr val="000000"/>
                </a:solidFill>
                <a:latin typeface="Veleka"/>
              </a:rPr>
              <a:t>198515, г. Санкт-Петербург, п. Стрельна </a:t>
            </a:r>
          </a:p>
          <a:p>
            <a:pPr algn="just">
              <a:lnSpc>
                <a:spcPts val="3569"/>
              </a:lnSpc>
            </a:pPr>
            <a:r>
              <a:rPr lang="en-US" sz="2550">
                <a:solidFill>
                  <a:srgbClr val="000000"/>
                </a:solidFill>
                <a:latin typeface="Veleka"/>
              </a:rPr>
              <a:t>Санкт-Петербургское шоссе, д. 102-а, литер А</a:t>
            </a:r>
          </a:p>
          <a:p>
            <a:pPr algn="just">
              <a:lnSpc>
                <a:spcPts val="3569"/>
              </a:lnSpc>
            </a:pPr>
            <a:r>
              <a:rPr lang="en-US" sz="2550">
                <a:solidFill>
                  <a:srgbClr val="000000"/>
                </a:solidFill>
                <a:latin typeface="Veleka"/>
              </a:rPr>
              <a:t>т/ф (812) 421-40-03 </a:t>
            </a:r>
          </a:p>
          <a:p>
            <a:pPr algn="just">
              <a:lnSpc>
                <a:spcPts val="3569"/>
              </a:lnSpc>
            </a:pPr>
            <a:r>
              <a:rPr lang="en-US" sz="2550">
                <a:solidFill>
                  <a:srgbClr val="000000"/>
                </a:solidFill>
                <a:latin typeface="Veleka"/>
              </a:rPr>
              <a:t>е-mail: school421@bk.ru</a:t>
            </a:r>
          </a:p>
        </p:txBody>
      </p:sp>
      <p:pic>
        <p:nvPicPr>
          <p:cNvPr id="1026" name="Picture 2" descr="https://school530spb.ru/wp-content/uploads/2022/06/22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152" y="3071775"/>
            <a:ext cx="4491338" cy="32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76718" y="715675"/>
            <a:ext cx="11640576" cy="8771225"/>
            <a:chOff x="0" y="0"/>
            <a:chExt cx="15520768" cy="116949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0862" t="139" r="3609"/>
            <a:stretch>
              <a:fillRect/>
            </a:stretch>
          </p:blipFill>
          <p:spPr>
            <a:xfrm>
              <a:off x="0" y="0"/>
              <a:ext cx="7696884" cy="114917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2226" t="893" r="2725"/>
            <a:stretch>
              <a:fillRect/>
            </a:stretch>
          </p:blipFill>
          <p:spPr>
            <a:xfrm>
              <a:off x="7823884" y="203200"/>
              <a:ext cx="7696884" cy="11491767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1028700"/>
            <a:ext cx="4655741" cy="5597895"/>
            <a:chOff x="0" y="0"/>
            <a:chExt cx="6207655" cy="7463860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6207655" cy="1241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289"/>
                </a:lnSpc>
              </a:pPr>
              <a:r>
                <a:rPr lang="en-US" sz="6075">
                  <a:solidFill>
                    <a:srgbClr val="000000"/>
                  </a:solidFill>
                  <a:latin typeface="Veleka"/>
                </a:rPr>
                <a:t>Идея КЮДП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317891"/>
              <a:ext cx="6207655" cy="5089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50"/>
                </a:lnSpc>
              </a:pPr>
              <a:r>
                <a:rPr lang="en-US" sz="3125">
                  <a:solidFill>
                    <a:srgbClr val="000000"/>
                  </a:solidFill>
                  <a:latin typeface="Veleka"/>
                </a:rPr>
                <a:t>Организация совместной деятельности детско-взрослой общности в клубной форме, способствующая развитию правовой культуры школьников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8026" y="3606160"/>
            <a:ext cx="7974215" cy="59970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27747" b="45072"/>
          <a:stretch>
            <a:fillRect/>
          </a:stretch>
        </p:blipFill>
        <p:spPr>
          <a:xfrm>
            <a:off x="8352241" y="4268350"/>
            <a:ext cx="9639568" cy="467264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1019175"/>
            <a:ext cx="467015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0"/>
              </a:lnSpc>
            </a:pPr>
            <a:r>
              <a:rPr lang="en-US" sz="5400">
                <a:solidFill>
                  <a:srgbClr val="000000"/>
                </a:solidFill>
                <a:latin typeface="Veleka"/>
              </a:rPr>
              <a:t>Цель КЮДП</a:t>
            </a:r>
          </a:p>
          <a:p>
            <a:pPr>
              <a:lnSpc>
                <a:spcPts val="6480"/>
              </a:lnSpc>
            </a:pPr>
            <a:endParaRPr lang="en-US" sz="5400">
              <a:solidFill>
                <a:srgbClr val="000000"/>
              </a:solidFill>
              <a:latin typeface="Velek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261775" y="1028700"/>
            <a:ext cx="8643631" cy="217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89"/>
              </a:lnSpc>
            </a:pPr>
            <a:r>
              <a:rPr lang="en-US" sz="3574">
                <a:solidFill>
                  <a:srgbClr val="000000"/>
                </a:solidFill>
                <a:latin typeface="Veleka"/>
              </a:rPr>
              <a:t>Просвещение и воспитание правовой культуры детей через вовлечение их в социально-значимую деятельность и развитие компетенций XXI века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79070" y="1696974"/>
            <a:ext cx="5270423" cy="394835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935086" y="6177108"/>
            <a:ext cx="12389205" cy="3460323"/>
            <a:chOff x="0" y="0"/>
            <a:chExt cx="16518940" cy="4613763"/>
          </a:xfrm>
        </p:grpSpPr>
        <p:sp>
          <p:nvSpPr>
            <p:cNvPr id="4" name="TextBox 4"/>
            <p:cNvSpPr txBox="1"/>
            <p:nvPr/>
          </p:nvSpPr>
          <p:spPr>
            <a:xfrm>
              <a:off x="513781" y="-40993"/>
              <a:ext cx="16005158" cy="6093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4"/>
                </a:lnSpc>
              </a:pPr>
              <a:r>
                <a:rPr lang="en-US" sz="2724">
                  <a:solidFill>
                    <a:srgbClr val="000000"/>
                  </a:solidFill>
                  <a:latin typeface="Veleka"/>
                </a:rPr>
                <a:t>История и боевые традиции органов внутренних дел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13781" y="2702207"/>
              <a:ext cx="16005158" cy="6093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4"/>
                </a:lnSpc>
              </a:pPr>
              <a:r>
                <a:rPr lang="en-US" sz="2724">
                  <a:solidFill>
                    <a:srgbClr val="000000"/>
                  </a:solidFill>
                  <a:latin typeface="Veleka"/>
                </a:rPr>
                <a:t>Строевая подготовка. Прохождение торжественным маршем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3781" y="1261175"/>
              <a:ext cx="16005158" cy="6093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4"/>
                </a:lnSpc>
              </a:pPr>
              <a:r>
                <a:rPr lang="en-US" sz="2724">
                  <a:solidFill>
                    <a:srgbClr val="000000"/>
                  </a:solidFill>
                  <a:latin typeface="Veleka"/>
                </a:rPr>
                <a:t>Основы правовой подготовки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13781" y="4004375"/>
              <a:ext cx="16005158" cy="6093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4"/>
                </a:lnSpc>
              </a:pPr>
              <a:r>
                <a:rPr lang="en-US" sz="2724">
                  <a:solidFill>
                    <a:srgbClr val="000000"/>
                  </a:solidFill>
                  <a:latin typeface="Veleka"/>
                </a:rPr>
                <a:t>Правовой лабиринт. Интерактивная обучающая игра</a:t>
              </a:r>
            </a:p>
          </p:txBody>
        </p:sp>
        <p:sp>
          <p:nvSpPr>
            <p:cNvPr id="8" name="AutoShape 8"/>
            <p:cNvSpPr/>
            <p:nvPr/>
          </p:nvSpPr>
          <p:spPr>
            <a:xfrm rot="5400000">
              <a:off x="-252448" y="252448"/>
              <a:ext cx="568396" cy="0"/>
            </a:xfrm>
            <a:prstGeom prst="line">
              <a:avLst/>
            </a:prstGeom>
            <a:ln w="635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 rot="5400000">
              <a:off x="-252448" y="1554616"/>
              <a:ext cx="568396" cy="0"/>
            </a:xfrm>
            <a:prstGeom prst="line">
              <a:avLst/>
            </a:prstGeom>
            <a:ln w="635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 rot="5400000">
              <a:off x="-252448" y="2995648"/>
              <a:ext cx="568396" cy="0"/>
            </a:xfrm>
            <a:prstGeom prst="line">
              <a:avLst/>
            </a:prstGeom>
            <a:ln w="635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 rot="5400000">
              <a:off x="-252448" y="4297816"/>
              <a:ext cx="568396" cy="0"/>
            </a:xfrm>
            <a:prstGeom prst="line">
              <a:avLst/>
            </a:prstGeom>
            <a:ln w="635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1604" y="5699656"/>
            <a:ext cx="5913336" cy="39377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88763" y="1859326"/>
            <a:ext cx="6962550" cy="384033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526256" y="413004"/>
            <a:ext cx="17235487" cy="1283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8250">
                <a:solidFill>
                  <a:srgbClr val="000000"/>
                </a:solidFill>
                <a:latin typeface="Veleka Bold"/>
              </a:rPr>
              <a:t>Содержание деятельности клуба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08709" y="6696746"/>
            <a:ext cx="12389205" cy="2940685"/>
            <a:chOff x="0" y="0"/>
            <a:chExt cx="16518940" cy="3920913"/>
          </a:xfrm>
        </p:grpSpPr>
        <p:sp>
          <p:nvSpPr>
            <p:cNvPr id="3" name="TextBox 3"/>
            <p:cNvSpPr txBox="1"/>
            <p:nvPr/>
          </p:nvSpPr>
          <p:spPr>
            <a:xfrm>
              <a:off x="513781" y="-66675"/>
              <a:ext cx="16005158" cy="12443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4"/>
                </a:lnSpc>
              </a:pPr>
              <a:r>
                <a:rPr lang="en-US" sz="2724">
                  <a:solidFill>
                    <a:srgbClr val="000000"/>
                  </a:solidFill>
                  <a:latin typeface="Veleka"/>
                </a:rPr>
                <a:t>Профилактические беседы по профилактике безнадзорности и правонарушений среди несовершеннолетних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513781" y="3311525"/>
              <a:ext cx="16005158" cy="6093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4"/>
                </a:lnSpc>
              </a:pPr>
              <a:r>
                <a:rPr lang="en-US" sz="2724">
                  <a:solidFill>
                    <a:srgbClr val="000000"/>
                  </a:solidFill>
                  <a:latin typeface="Veleka"/>
                </a:rPr>
                <a:t>Спортивно-массовое мероприятие «Через спорт - к успеху»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13781" y="1870493"/>
              <a:ext cx="16005158" cy="6093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4"/>
                </a:lnSpc>
              </a:pPr>
              <a:r>
                <a:rPr lang="en-US" sz="2724">
                  <a:solidFill>
                    <a:srgbClr val="000000"/>
                  </a:solidFill>
                  <a:latin typeface="Veleka"/>
                </a:rPr>
                <a:t>Физическая подготовка. Сдача норм ГТО </a:t>
              </a:r>
            </a:p>
          </p:txBody>
        </p:sp>
        <p:sp>
          <p:nvSpPr>
            <p:cNvPr id="6" name="AutoShape 6"/>
            <p:cNvSpPr/>
            <p:nvPr/>
          </p:nvSpPr>
          <p:spPr>
            <a:xfrm rot="5400000">
              <a:off x="-252448" y="861766"/>
              <a:ext cx="568396" cy="0"/>
            </a:xfrm>
            <a:prstGeom prst="line">
              <a:avLst/>
            </a:prstGeom>
            <a:ln w="635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 rot="5400000">
              <a:off x="-252448" y="2163934"/>
              <a:ext cx="568396" cy="0"/>
            </a:xfrm>
            <a:prstGeom prst="line">
              <a:avLst/>
            </a:prstGeom>
            <a:ln w="635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 rot="5400000">
              <a:off x="-252448" y="3604966"/>
              <a:ext cx="568396" cy="0"/>
            </a:xfrm>
            <a:prstGeom prst="line">
              <a:avLst/>
            </a:prstGeom>
            <a:ln w="635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7139" y="2321183"/>
            <a:ext cx="6349730" cy="63711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44000" y="1696974"/>
            <a:ext cx="6037323" cy="478031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26256" y="413004"/>
            <a:ext cx="17235487" cy="1283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8250">
                <a:solidFill>
                  <a:srgbClr val="000000"/>
                </a:solidFill>
                <a:latin typeface="Veleka Bold"/>
              </a:rPr>
              <a:t>Содержание деятельности клуба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68260" y="7702275"/>
            <a:ext cx="12389205" cy="1507071"/>
            <a:chOff x="0" y="0"/>
            <a:chExt cx="16518940" cy="2009428"/>
          </a:xfrm>
        </p:grpSpPr>
        <p:sp>
          <p:nvSpPr>
            <p:cNvPr id="3" name="TextBox 3"/>
            <p:cNvSpPr txBox="1"/>
            <p:nvPr/>
          </p:nvSpPr>
          <p:spPr>
            <a:xfrm>
              <a:off x="513781" y="1400039"/>
              <a:ext cx="16005158" cy="6093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4"/>
                </a:lnSpc>
              </a:pPr>
              <a:r>
                <a:rPr lang="en-US" sz="2724">
                  <a:solidFill>
                    <a:srgbClr val="000000"/>
                  </a:solidFill>
                  <a:latin typeface="Veleka"/>
                </a:rPr>
                <a:t>Основы танцевальной подготовки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513781" y="-40993"/>
              <a:ext cx="16005158" cy="6093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4"/>
                </a:lnSpc>
              </a:pPr>
              <a:r>
                <a:rPr lang="en-US" sz="2724">
                  <a:solidFill>
                    <a:srgbClr val="000000"/>
                  </a:solidFill>
                  <a:latin typeface="Veleka"/>
                </a:rPr>
                <a:t>Подготовка и участие в конкурсах, слетах </a:t>
              </a:r>
            </a:p>
          </p:txBody>
        </p:sp>
        <p:sp>
          <p:nvSpPr>
            <p:cNvPr id="5" name="AutoShape 5"/>
            <p:cNvSpPr/>
            <p:nvPr/>
          </p:nvSpPr>
          <p:spPr>
            <a:xfrm rot="5400000">
              <a:off x="-252448" y="252448"/>
              <a:ext cx="568396" cy="0"/>
            </a:xfrm>
            <a:prstGeom prst="line">
              <a:avLst/>
            </a:prstGeom>
            <a:ln w="635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 rot="5400000">
              <a:off x="-252448" y="1693480"/>
              <a:ext cx="568396" cy="0"/>
            </a:xfrm>
            <a:prstGeom prst="line">
              <a:avLst/>
            </a:prstGeom>
            <a:ln w="635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b="49379"/>
          <a:stretch>
            <a:fillRect/>
          </a:stretch>
        </p:blipFill>
        <p:spPr>
          <a:xfrm>
            <a:off x="526256" y="2702769"/>
            <a:ext cx="8793570" cy="59527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r="823" b="49395"/>
          <a:stretch>
            <a:fillRect/>
          </a:stretch>
        </p:blipFill>
        <p:spPr>
          <a:xfrm>
            <a:off x="10155359" y="2002334"/>
            <a:ext cx="6609585" cy="540029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26256" y="413004"/>
            <a:ext cx="17235487" cy="1283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8250">
                <a:solidFill>
                  <a:srgbClr val="000000"/>
                </a:solidFill>
                <a:latin typeface="Veleka Bold"/>
              </a:rPr>
              <a:t>Содержание деятельности клуба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51130" y="1786468"/>
            <a:ext cx="7319560" cy="485555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887913" y="6810692"/>
            <a:ext cx="12068001" cy="2864444"/>
            <a:chOff x="0" y="0"/>
            <a:chExt cx="16090667" cy="3819259"/>
          </a:xfrm>
        </p:grpSpPr>
        <p:sp>
          <p:nvSpPr>
            <p:cNvPr id="4" name="AutoShape 4"/>
            <p:cNvSpPr/>
            <p:nvPr/>
          </p:nvSpPr>
          <p:spPr>
            <a:xfrm rot="5400000">
              <a:off x="-245903" y="839423"/>
              <a:ext cx="553659" cy="0"/>
            </a:xfrm>
            <a:prstGeom prst="line">
              <a:avLst/>
            </a:prstGeom>
            <a:ln w="61854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 rot="5400000">
              <a:off x="-245903" y="2417100"/>
              <a:ext cx="553659" cy="0"/>
            </a:xfrm>
            <a:prstGeom prst="line">
              <a:avLst/>
            </a:prstGeom>
            <a:ln w="61854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 rot="5400000">
              <a:off x="-245903" y="3511503"/>
              <a:ext cx="553659" cy="0"/>
            </a:xfrm>
            <a:prstGeom prst="line">
              <a:avLst/>
            </a:prstGeom>
            <a:ln w="61854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500461" y="-57150"/>
              <a:ext cx="15590207" cy="1204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6"/>
                </a:lnSpc>
              </a:pPr>
              <a:r>
                <a:rPr lang="en-US" sz="2654">
                  <a:solidFill>
                    <a:srgbClr val="000000"/>
                  </a:solidFill>
                  <a:latin typeface="Veleka"/>
                </a:rPr>
                <a:t>Беседы, викторины, распространение буклетов и листовок, просмотры фильмов и роликов (кинолектории).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00461" y="3233466"/>
              <a:ext cx="15590207" cy="5857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6"/>
                </a:lnSpc>
              </a:pPr>
              <a:r>
                <a:rPr lang="en-US" sz="2654">
                  <a:solidFill>
                    <a:srgbClr val="000000"/>
                  </a:solidFill>
                  <a:latin typeface="Veleka"/>
                </a:rPr>
                <a:t>Дискуссии «Как поступить?», «Девочка».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00461" y="1520526"/>
              <a:ext cx="15590207" cy="1204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6"/>
                </a:lnSpc>
              </a:pPr>
              <a:r>
                <a:rPr lang="en-US" sz="2654">
                  <a:solidFill>
                    <a:srgbClr val="000000"/>
                  </a:solidFill>
                  <a:latin typeface="Veleka"/>
                </a:rPr>
                <a:t>Просмотры и обсуждения фильмов «Город без солнца», «Училка», «Выбор за тобой». 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1231" y="2162794"/>
            <a:ext cx="5496682" cy="685883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26256" y="413004"/>
            <a:ext cx="17235487" cy="1283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8250">
                <a:solidFill>
                  <a:srgbClr val="000000"/>
                </a:solidFill>
                <a:latin typeface="Veleka Bold"/>
              </a:rPr>
              <a:t>Содержание деятельности клуба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43141" y="1963626"/>
            <a:ext cx="8318603" cy="77421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6256" y="2595133"/>
            <a:ext cx="8345785" cy="666316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26256" y="413004"/>
            <a:ext cx="17235487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0"/>
              </a:lnSpc>
            </a:pPr>
            <a:r>
              <a:rPr lang="en-US" sz="6450">
                <a:solidFill>
                  <a:srgbClr val="000000"/>
                </a:solidFill>
                <a:latin typeface="Veleka Bold"/>
              </a:rPr>
              <a:t>Содержание деятельности клуба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00889" y="1242377"/>
            <a:ext cx="10829035" cy="873937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700889" y="114300"/>
            <a:ext cx="1088622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</a:pPr>
            <a:r>
              <a:rPr lang="en-US" sz="5950">
                <a:solidFill>
                  <a:srgbClr val="000000"/>
                </a:solidFill>
                <a:latin typeface="Veleka Bold"/>
              </a:rPr>
              <a:t>Атрибутика Клуба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691731" y="1090042"/>
            <a:ext cx="5700368" cy="40330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08463" y="5638022"/>
            <a:ext cx="5950837" cy="42102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8156" y="1069595"/>
            <a:ext cx="5717762" cy="40739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46844" y="5638022"/>
            <a:ext cx="5798481" cy="423560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746084" y="-9525"/>
            <a:ext cx="6795831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</a:pPr>
            <a:r>
              <a:rPr lang="en-US" sz="5950">
                <a:solidFill>
                  <a:srgbClr val="000000"/>
                </a:solidFill>
                <a:latin typeface="Veleka Bold"/>
              </a:rPr>
              <a:t>Выпуск газет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891" r="19968" b="53897"/>
          <a:stretch>
            <a:fillRect/>
          </a:stretch>
        </p:blipFill>
        <p:spPr>
          <a:xfrm>
            <a:off x="6625263" y="6349699"/>
            <a:ext cx="5347127" cy="37358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200" t="3464"/>
          <a:stretch>
            <a:fillRect/>
          </a:stretch>
        </p:blipFill>
        <p:spPr>
          <a:xfrm>
            <a:off x="13549084" y="1648531"/>
            <a:ext cx="3710216" cy="54689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49662"/>
          <a:stretch>
            <a:fillRect/>
          </a:stretch>
        </p:blipFill>
        <p:spPr>
          <a:xfrm>
            <a:off x="1028700" y="1648531"/>
            <a:ext cx="4151583" cy="58306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61579" y="1338592"/>
            <a:ext cx="6274494" cy="443578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688516" y="286368"/>
            <a:ext cx="7860568" cy="742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5"/>
              </a:lnSpc>
            </a:pPr>
            <a:r>
              <a:rPr lang="en-US" sz="4779">
                <a:solidFill>
                  <a:srgbClr val="000000"/>
                </a:solidFill>
                <a:latin typeface="Veleka Bold"/>
              </a:rPr>
              <a:t>Печатная продукция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06282" y="7036417"/>
            <a:ext cx="11126587" cy="239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60"/>
              </a:lnSpc>
            </a:pPr>
            <a:r>
              <a:rPr lang="en-US" sz="7800">
                <a:solidFill>
                  <a:srgbClr val="000000"/>
                </a:solidFill>
                <a:latin typeface="Veleka Bold"/>
              </a:rPr>
              <a:t>Социальный интеллект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414036" y="1028700"/>
            <a:ext cx="4090761" cy="4597400"/>
            <a:chOff x="0" y="0"/>
            <a:chExt cx="5454348" cy="6129867"/>
          </a:xfrm>
        </p:grpSpPr>
        <p:sp>
          <p:nvSpPr>
            <p:cNvPr id="4" name="TextBox 4"/>
            <p:cNvSpPr txBox="1"/>
            <p:nvPr/>
          </p:nvSpPr>
          <p:spPr>
            <a:xfrm>
              <a:off x="0" y="-19050"/>
              <a:ext cx="5454348" cy="1482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7200">
                  <a:solidFill>
                    <a:srgbClr val="000000"/>
                  </a:solidFill>
                  <a:latin typeface="Veleka"/>
                </a:rPr>
                <a:t>01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535218"/>
              <a:ext cx="5454348" cy="3934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Veleka"/>
                </a:rPr>
                <a:t>Когнитивный компонент:</a:t>
              </a:r>
            </a:p>
            <a:p>
              <a:pPr marL="604519" lvl="1" indent="-302260">
                <a:lnSpc>
                  <a:spcPts val="391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Veleka"/>
                </a:rPr>
                <a:t>социальное мышление</a:t>
              </a:r>
            </a:p>
            <a:p>
              <a:pPr marL="604519" lvl="1" indent="-302260">
                <a:lnSpc>
                  <a:spcPts val="391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Veleka"/>
                </a:rPr>
                <a:t>социальная перцепция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225078" y="1028700"/>
            <a:ext cx="4090761" cy="4329430"/>
            <a:chOff x="0" y="0"/>
            <a:chExt cx="5454348" cy="5772573"/>
          </a:xfrm>
        </p:grpSpPr>
        <p:sp>
          <p:nvSpPr>
            <p:cNvPr id="7" name="TextBox 7"/>
            <p:cNvSpPr txBox="1"/>
            <p:nvPr/>
          </p:nvSpPr>
          <p:spPr>
            <a:xfrm>
              <a:off x="0" y="-19050"/>
              <a:ext cx="5454348" cy="1482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7200">
                  <a:solidFill>
                    <a:srgbClr val="000000"/>
                  </a:solidFill>
                  <a:latin typeface="Veleka"/>
                </a:rPr>
                <a:t>02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35218"/>
              <a:ext cx="5454348" cy="3934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Veleka"/>
                </a:rPr>
                <a:t>Эмоциональный компонент:</a:t>
              </a:r>
            </a:p>
            <a:p>
              <a:pPr marL="604519" lvl="1" indent="-302260">
                <a:lnSpc>
                  <a:spcPts val="391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Veleka"/>
                </a:rPr>
                <a:t>социальная чувствительность</a:t>
              </a:r>
            </a:p>
            <a:p>
              <a:pPr marL="604519" lvl="1" indent="-302260">
                <a:lnSpc>
                  <a:spcPts val="3919"/>
                </a:lnSpc>
                <a:buFont typeface="Arial"/>
                <a:buChar char="•"/>
              </a:pPr>
              <a:r>
                <a:rPr lang="en-US" sz="2799">
                  <a:solidFill>
                    <a:srgbClr val="000000"/>
                  </a:solidFill>
                  <a:latin typeface="Veleka"/>
                </a:rPr>
                <a:t>способность к саморегуляции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631452" y="1028700"/>
            <a:ext cx="4090761" cy="4026535"/>
            <a:chOff x="0" y="0"/>
            <a:chExt cx="5454348" cy="536871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9050"/>
              <a:ext cx="5454348" cy="1482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7200">
                  <a:solidFill>
                    <a:srgbClr val="000000"/>
                  </a:solidFill>
                  <a:latin typeface="Veleka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535218"/>
              <a:ext cx="5454348" cy="37843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4"/>
                </a:lnSpc>
              </a:pPr>
              <a:r>
                <a:rPr lang="en-US" sz="2724">
                  <a:solidFill>
                    <a:srgbClr val="000000"/>
                  </a:solidFill>
                  <a:latin typeface="Veleka"/>
                </a:rPr>
                <a:t>Коммуникативно-организационный:</a:t>
              </a:r>
            </a:p>
            <a:p>
              <a:pPr marL="588327" lvl="1" indent="-294163">
                <a:lnSpc>
                  <a:spcPts val="3814"/>
                </a:lnSpc>
                <a:buFont typeface="Arial"/>
                <a:buChar char="•"/>
              </a:pPr>
              <a:r>
                <a:rPr lang="en-US" sz="2724">
                  <a:solidFill>
                    <a:srgbClr val="000000"/>
                  </a:solidFill>
                  <a:latin typeface="Veleka"/>
                </a:rPr>
                <a:t>социальная адаптивность</a:t>
              </a:r>
            </a:p>
            <a:p>
              <a:pPr marL="588327" lvl="1" indent="-294163">
                <a:lnSpc>
                  <a:spcPts val="3814"/>
                </a:lnSpc>
                <a:buFont typeface="Arial"/>
                <a:buChar char="•"/>
              </a:pPr>
              <a:r>
                <a:rPr lang="en-US" sz="2724">
                  <a:solidFill>
                    <a:srgbClr val="000000"/>
                  </a:solidFill>
                  <a:latin typeface="Veleka"/>
                </a:rPr>
                <a:t>социальное взаимодействие</a:t>
              </a:r>
            </a:p>
          </p:txBody>
        </p:sp>
      </p:grpSp>
      <p:sp>
        <p:nvSpPr>
          <p:cNvPr id="12" name="AutoShape 12"/>
          <p:cNvSpPr/>
          <p:nvPr/>
        </p:nvSpPr>
        <p:spPr>
          <a:xfrm rot="5400000">
            <a:off x="-1004887" y="3062288"/>
            <a:ext cx="4114800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rot="5400000">
            <a:off x="5618320" y="2316484"/>
            <a:ext cx="2623193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5400000">
            <a:off x="10980001" y="2333942"/>
            <a:ext cx="2658110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13718" y="4882735"/>
            <a:ext cx="1794500" cy="50875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23459" y="7750120"/>
            <a:ext cx="995325" cy="20814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87968" y="4661993"/>
            <a:ext cx="2025750" cy="5087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61562" y="3342174"/>
            <a:ext cx="4182438" cy="59161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1634" y="298856"/>
            <a:ext cx="3908601" cy="55287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107110" y="417285"/>
            <a:ext cx="3741153" cy="529192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570268" y="476250"/>
            <a:ext cx="5147464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0"/>
              </a:lnSpc>
            </a:pPr>
            <a:r>
              <a:rPr lang="en-US" sz="6950">
                <a:solidFill>
                  <a:srgbClr val="000000"/>
                </a:solidFill>
                <a:latin typeface="Veleka Bold"/>
              </a:rPr>
              <a:t>Награды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42160" y="3354318"/>
            <a:ext cx="4151145" cy="590398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8375" y="2618033"/>
            <a:ext cx="9819207" cy="694174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469794"/>
            <a:ext cx="8855132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>
                <a:solidFill>
                  <a:srgbClr val="000000"/>
                </a:solidFill>
                <a:latin typeface="Veleka"/>
              </a:rPr>
              <a:t>Пишут о нас...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50995" t="2539" b="634"/>
          <a:stretch>
            <a:fillRect/>
          </a:stretch>
        </p:blipFill>
        <p:spPr>
          <a:xfrm>
            <a:off x="10916339" y="479319"/>
            <a:ext cx="6342961" cy="931144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11713"/>
          <a:stretch>
            <a:fillRect/>
          </a:stretch>
        </p:blipFill>
        <p:spPr>
          <a:xfrm>
            <a:off x="1960489" y="1446014"/>
            <a:ext cx="13419645" cy="837579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72902" y="403662"/>
            <a:ext cx="14794817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>
                <a:solidFill>
                  <a:srgbClr val="000000"/>
                </a:solidFill>
                <a:latin typeface="Veleka"/>
              </a:rPr>
              <a:t>Пишут о нас...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19175"/>
            <a:ext cx="6186680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0"/>
              </a:lnSpc>
            </a:pPr>
            <a:r>
              <a:rPr lang="en-US" sz="5400">
                <a:solidFill>
                  <a:srgbClr val="000000"/>
                </a:solidFill>
                <a:latin typeface="Veleka"/>
              </a:rPr>
              <a:t>Пишут о нас....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767282" y="1019175"/>
            <a:ext cx="9085969" cy="905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5172" lvl="1" indent="-337586">
              <a:lnSpc>
                <a:spcPts val="3752"/>
              </a:lnSpc>
              <a:buFont typeface="Arial"/>
              <a:buChar char="•"/>
            </a:pPr>
            <a:r>
              <a:rPr lang="en-US" sz="3127">
                <a:solidFill>
                  <a:srgbClr val="000000"/>
                </a:solidFill>
                <a:latin typeface="Veleka"/>
              </a:rPr>
              <a:t>https://www.kcgumvdspb.ru/2022/05/19/posvjashhenie-uchashhihsja-shkoly-421-v-junye-pomoshhniki-sotrudnikov-organov-vnutrennih-del/</a:t>
            </a:r>
            <a:r>
              <a:rPr lang="en-US" sz="3127">
                <a:solidFill>
                  <a:srgbClr val="000000"/>
                </a:solidFill>
                <a:latin typeface="Arimo"/>
              </a:rPr>
              <a:t> </a:t>
            </a:r>
          </a:p>
          <a:p>
            <a:pPr marL="675172" lvl="1" indent="-337586">
              <a:lnSpc>
                <a:spcPts val="3752"/>
              </a:lnSpc>
              <a:buFont typeface="Arial"/>
              <a:buChar char="•"/>
            </a:pPr>
            <a:r>
              <a:rPr lang="en-US" sz="3127">
                <a:solidFill>
                  <a:srgbClr val="000000"/>
                </a:solidFill>
                <a:latin typeface="Arimo"/>
              </a:rPr>
              <a:t>http://www.pd-news.ru/news/2021-05-20/v-shkole---421-otkrylsya-klub-yunykh-druzey-pravoporyadka/</a:t>
            </a:r>
          </a:p>
          <a:p>
            <a:pPr marL="675172" lvl="1" indent="-337586">
              <a:lnSpc>
                <a:spcPts val="3752"/>
              </a:lnSpc>
              <a:buFont typeface="Arial"/>
              <a:buChar char="•"/>
            </a:pPr>
            <a:r>
              <a:rPr lang="en-US" sz="3127">
                <a:solidFill>
                  <a:srgbClr val="000000"/>
                </a:solidFill>
                <a:latin typeface="Arimo"/>
              </a:rPr>
              <a:t>https://mo-strelna.ru/news/strelna/5627 </a:t>
            </a:r>
          </a:p>
          <a:p>
            <a:pPr marL="675172" lvl="1" indent="-337586">
              <a:lnSpc>
                <a:spcPts val="3752"/>
              </a:lnSpc>
              <a:buFont typeface="Arial"/>
              <a:buChar char="•"/>
            </a:pPr>
            <a:r>
              <a:rPr lang="en-US" sz="3127">
                <a:solidFill>
                  <a:srgbClr val="000000"/>
                </a:solidFill>
                <a:latin typeface="Arimo"/>
              </a:rPr>
              <a:t>https://vk.com/vestystrelnu?w=wall-150707578_41615</a:t>
            </a:r>
          </a:p>
          <a:p>
            <a:pPr marL="675172" lvl="1" indent="-337586">
              <a:lnSpc>
                <a:spcPts val="3752"/>
              </a:lnSpc>
              <a:buFont typeface="Arial"/>
              <a:buChar char="•"/>
            </a:pPr>
            <a:r>
              <a:rPr lang="en-US" sz="3127">
                <a:solidFill>
                  <a:srgbClr val="000000"/>
                </a:solidFill>
                <a:latin typeface="Arimo"/>
              </a:rPr>
              <a:t>https://vk.com/vestystrelnu?w=wall-150707578_40316</a:t>
            </a:r>
          </a:p>
          <a:p>
            <a:pPr marL="675172" lvl="1" indent="-337586">
              <a:lnSpc>
                <a:spcPts val="3752"/>
              </a:lnSpc>
              <a:buFont typeface="Arial"/>
              <a:buChar char="•"/>
            </a:pPr>
            <a:r>
              <a:rPr lang="en-US" sz="3127">
                <a:solidFill>
                  <a:srgbClr val="000000"/>
                </a:solidFill>
                <a:latin typeface="Arimo"/>
              </a:rPr>
              <a:t>https://vk.com/vestystrelnu?w=wall-150707578_23618</a:t>
            </a:r>
          </a:p>
          <a:p>
            <a:pPr marL="675172" lvl="1" indent="-337586">
              <a:lnSpc>
                <a:spcPts val="3752"/>
              </a:lnSpc>
              <a:buFont typeface="Arial"/>
              <a:buChar char="•"/>
            </a:pPr>
            <a:r>
              <a:rPr lang="en-US" sz="3127">
                <a:solidFill>
                  <a:srgbClr val="000000"/>
                </a:solidFill>
                <a:latin typeface="Arimo"/>
              </a:rPr>
              <a:t>https://vk.com/vestystrelnu?w=wall-150707578_23911</a:t>
            </a:r>
          </a:p>
          <a:p>
            <a:pPr marL="675172" lvl="1" indent="-337586">
              <a:lnSpc>
                <a:spcPts val="3752"/>
              </a:lnSpc>
              <a:buFont typeface="Arial"/>
              <a:buChar char="•"/>
            </a:pPr>
            <a:r>
              <a:rPr lang="en-US" sz="3127">
                <a:solidFill>
                  <a:srgbClr val="000000"/>
                </a:solidFill>
                <a:latin typeface="Arimo"/>
              </a:rPr>
              <a:t>https://vk.com/vestystrelnu?w=wall-150707578_24068</a:t>
            </a:r>
          </a:p>
          <a:p>
            <a:pPr>
              <a:lnSpc>
                <a:spcPts val="3752"/>
              </a:lnSpc>
            </a:pPr>
            <a:endParaRPr lang="en-US" sz="3127">
              <a:solidFill>
                <a:srgbClr val="000000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43000" y="4777005"/>
            <a:ext cx="15114591" cy="5514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ru-RU" sz="7200" dirty="0" smtClean="0">
                <a:solidFill>
                  <a:srgbClr val="000000"/>
                </a:solidFill>
                <a:latin typeface="Veleka"/>
              </a:rPr>
              <a:t>Практика</a:t>
            </a:r>
            <a:r>
              <a:rPr lang="en-US" sz="7200" dirty="0" smtClean="0">
                <a:solidFill>
                  <a:srgbClr val="000000"/>
                </a:solidFill>
                <a:latin typeface="Veleka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Veleka"/>
              </a:rPr>
              <a:t>организации</a:t>
            </a:r>
            <a:r>
              <a:rPr lang="en-US" sz="7200" dirty="0">
                <a:solidFill>
                  <a:srgbClr val="000000"/>
                </a:solidFill>
                <a:latin typeface="Veleka"/>
              </a:rPr>
              <a:t> </a:t>
            </a:r>
            <a:r>
              <a:rPr lang="ru-RU" sz="7200" dirty="0" smtClean="0">
                <a:solidFill>
                  <a:srgbClr val="000000"/>
                </a:solidFill>
                <a:latin typeface="Veleka"/>
              </a:rPr>
              <a:t>просветительской деятельности родителей</a:t>
            </a:r>
            <a:r>
              <a:rPr lang="en-US" sz="7200" dirty="0" smtClean="0">
                <a:solidFill>
                  <a:srgbClr val="000000"/>
                </a:solidFill>
                <a:latin typeface="Veleka"/>
              </a:rPr>
              <a:t> </a:t>
            </a:r>
            <a:r>
              <a:rPr lang="ru-RU" sz="7200" dirty="0" smtClean="0">
                <a:solidFill>
                  <a:srgbClr val="000000"/>
                </a:solidFill>
                <a:latin typeface="Veleka"/>
              </a:rPr>
              <a:t>на примере родительского клуба, в рамках школы.</a:t>
            </a:r>
            <a:endParaRPr lang="en-US" sz="7200" dirty="0">
              <a:solidFill>
                <a:srgbClr val="000000"/>
              </a:solidFill>
              <a:latin typeface="Veleka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09579" y="3074869"/>
            <a:ext cx="1900090" cy="21636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20292" y="1028700"/>
            <a:ext cx="2798023" cy="27013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78331" y="2683123"/>
            <a:ext cx="2450287" cy="2093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5036">
            <a:off x="10663291" y="1065997"/>
            <a:ext cx="2178623" cy="21271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730" t="118"/>
          <a:stretch>
            <a:fillRect/>
          </a:stretch>
        </p:blipFill>
        <p:spPr>
          <a:xfrm>
            <a:off x="1925352" y="3136674"/>
            <a:ext cx="5830432" cy="65643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44000" y="1854629"/>
            <a:ext cx="7900960" cy="729319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552673"/>
            <a:ext cx="11227688" cy="2548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8250" dirty="0">
                <a:solidFill>
                  <a:srgbClr val="000000"/>
                </a:solidFill>
                <a:latin typeface="Veleka Bold"/>
              </a:rPr>
              <a:t>Клуб </a:t>
            </a:r>
            <a:r>
              <a:rPr lang="en-US" sz="8250" dirty="0" err="1">
                <a:solidFill>
                  <a:srgbClr val="000000"/>
                </a:solidFill>
                <a:latin typeface="Veleka Bold"/>
              </a:rPr>
              <a:t>юных</a:t>
            </a:r>
            <a:r>
              <a:rPr lang="en-US" sz="8250" dirty="0">
                <a:solidFill>
                  <a:srgbClr val="000000"/>
                </a:solidFill>
                <a:latin typeface="Veleka Bold"/>
              </a:rPr>
              <a:t> </a:t>
            </a:r>
            <a:r>
              <a:rPr lang="en-US" sz="8250" dirty="0" err="1">
                <a:solidFill>
                  <a:srgbClr val="000000"/>
                </a:solidFill>
                <a:latin typeface="Veleka Bold"/>
              </a:rPr>
              <a:t>друзей</a:t>
            </a:r>
            <a:r>
              <a:rPr lang="en-US" sz="8250" dirty="0">
                <a:solidFill>
                  <a:srgbClr val="000000"/>
                </a:solidFill>
                <a:latin typeface="Veleka Bold"/>
              </a:rPr>
              <a:t> </a:t>
            </a:r>
            <a:r>
              <a:rPr lang="en-US" sz="8250" dirty="0" err="1">
                <a:solidFill>
                  <a:srgbClr val="000000"/>
                </a:solidFill>
                <a:latin typeface="Veleka Bold"/>
              </a:rPr>
              <a:t>правопорядка</a:t>
            </a:r>
            <a:endParaRPr lang="en-US" sz="8250" dirty="0">
              <a:solidFill>
                <a:srgbClr val="000000"/>
              </a:solidFill>
              <a:latin typeface="Veleka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244162" y="1142896"/>
            <a:ext cx="4015138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74"/>
              </a:lnSpc>
            </a:pPr>
            <a:r>
              <a:rPr lang="en-US" sz="2624" dirty="0" err="1">
                <a:solidFill>
                  <a:srgbClr val="000000"/>
                </a:solidFill>
                <a:latin typeface="Veleka Bold"/>
              </a:rPr>
              <a:t>Форма</a:t>
            </a:r>
            <a:r>
              <a:rPr lang="en-US" sz="2624" dirty="0">
                <a:solidFill>
                  <a:srgbClr val="000000"/>
                </a:solidFill>
                <a:latin typeface="Veleka Bold"/>
              </a:rPr>
              <a:t>: </a:t>
            </a:r>
          </a:p>
          <a:p>
            <a:pPr marL="0" lvl="0" indent="0" algn="r">
              <a:lnSpc>
                <a:spcPts val="3674"/>
              </a:lnSpc>
              <a:spcBef>
                <a:spcPct val="0"/>
              </a:spcBef>
            </a:pPr>
            <a:r>
              <a:rPr lang="ru-RU" sz="2624" dirty="0" smtClean="0">
                <a:solidFill>
                  <a:srgbClr val="000000"/>
                </a:solidFill>
                <a:latin typeface="Veleka Bold"/>
              </a:rPr>
              <a:t>практика</a:t>
            </a:r>
            <a:r>
              <a:rPr lang="en-US" sz="2624" dirty="0" smtClean="0">
                <a:solidFill>
                  <a:srgbClr val="000000"/>
                </a:solidFill>
                <a:latin typeface="Veleka Bold"/>
              </a:rPr>
              <a:t> </a:t>
            </a:r>
            <a:r>
              <a:rPr lang="en-US" sz="2624" dirty="0" err="1">
                <a:solidFill>
                  <a:srgbClr val="000000"/>
                </a:solidFill>
                <a:latin typeface="Veleka Bold"/>
              </a:rPr>
              <a:t>организации</a:t>
            </a:r>
            <a:r>
              <a:rPr lang="en-US" sz="2624" dirty="0">
                <a:solidFill>
                  <a:srgbClr val="000000"/>
                </a:solidFill>
                <a:latin typeface="Veleka Bold"/>
              </a:rPr>
              <a:t> </a:t>
            </a:r>
            <a:r>
              <a:rPr lang="en-US" sz="2624" dirty="0" err="1">
                <a:solidFill>
                  <a:srgbClr val="000000"/>
                </a:solidFill>
                <a:latin typeface="Veleka Bold"/>
              </a:rPr>
              <a:t>клубной</a:t>
            </a:r>
            <a:r>
              <a:rPr lang="en-US" sz="2624" dirty="0">
                <a:solidFill>
                  <a:srgbClr val="000000"/>
                </a:solidFill>
                <a:latin typeface="Veleka Bold"/>
              </a:rPr>
              <a:t> </a:t>
            </a:r>
            <a:r>
              <a:rPr lang="en-US" sz="2624" dirty="0" err="1">
                <a:solidFill>
                  <a:srgbClr val="000000"/>
                </a:solidFill>
                <a:latin typeface="Veleka Bold"/>
              </a:rPr>
              <a:t>деятельности</a:t>
            </a:r>
            <a:r>
              <a:rPr lang="en-US" sz="2624" dirty="0">
                <a:solidFill>
                  <a:srgbClr val="000000"/>
                </a:solidFill>
                <a:latin typeface="Veleka Bold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7985" y="3875255"/>
            <a:ext cx="4289402" cy="60674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69898" y="3875255"/>
            <a:ext cx="4289402" cy="6067429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5400000">
            <a:off x="619696" y="2625911"/>
            <a:ext cx="1608952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02353" y="3454199"/>
            <a:ext cx="4592659" cy="632107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26256" y="413004"/>
            <a:ext cx="17235487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0"/>
              </a:lnSpc>
            </a:pPr>
            <a:r>
              <a:rPr lang="en-US" sz="6350">
                <a:solidFill>
                  <a:srgbClr val="000000"/>
                </a:solidFill>
                <a:latin typeface="Veleka Bold"/>
              </a:rPr>
              <a:t>Нормативно-правовое обеспечение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41871" y="1336929"/>
            <a:ext cx="15117429" cy="949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4"/>
              </a:lnSpc>
            </a:pPr>
            <a:endParaRPr/>
          </a:p>
          <a:p>
            <a:pPr>
              <a:lnSpc>
                <a:spcPts val="3814"/>
              </a:lnSpc>
            </a:pPr>
            <a:r>
              <a:rPr lang="en-US" sz="2724">
                <a:solidFill>
                  <a:srgbClr val="000000"/>
                </a:solidFill>
                <a:latin typeface="Veleka"/>
              </a:rPr>
              <a:t>Положение о Клубе юных друзей правопорядка "Школьный патруль" ГБОУ школы № 421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41871" y="2504239"/>
            <a:ext cx="15117429" cy="949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4"/>
              </a:lnSpc>
            </a:pPr>
            <a:r>
              <a:rPr lang="en-US" sz="2724">
                <a:solidFill>
                  <a:srgbClr val="000000"/>
                </a:solidFill>
                <a:latin typeface="Veleka"/>
              </a:rPr>
              <a:t>Приказ  о создании Клуба юных друзей правопорядка "Школьный патруль" ГБОУ школы № 421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6171833" y="7165326"/>
            <a:ext cx="883285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5400000">
            <a:off x="6124208" y="8410330"/>
            <a:ext cx="883285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12408" y="403397"/>
            <a:ext cx="4740122" cy="4740103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56008" t="-39757" r="-98748" b="-57493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5256530"/>
            <a:ext cx="4644881" cy="130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</a:pPr>
            <a:r>
              <a:rPr lang="en-US" sz="4300">
                <a:solidFill>
                  <a:srgbClr val="000000"/>
                </a:solidFill>
                <a:latin typeface="Veleka"/>
              </a:rPr>
              <a:t>Ирина Павловна Акимова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18994" y="1678643"/>
            <a:ext cx="9840306" cy="349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49"/>
              </a:lnSpc>
            </a:pPr>
            <a:r>
              <a:rPr lang="en-US" sz="3874">
                <a:solidFill>
                  <a:srgbClr val="000000"/>
                </a:solidFill>
                <a:latin typeface="Veleka Italics"/>
              </a:rPr>
              <a:t>Клуб юных друзей правопорядка - хорошая возможность стать частью системы школьного самоуправления, изучить самостоятельно и распространить социально-правовые знания среди учащихся для воспитания правовой культуры.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98811" y="6680821"/>
            <a:ext cx="10597929" cy="949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4"/>
              </a:lnSpc>
            </a:pPr>
            <a:r>
              <a:rPr lang="en-US" sz="2724">
                <a:solidFill>
                  <a:srgbClr val="000000"/>
                </a:solidFill>
                <a:latin typeface="Veleka Bold"/>
              </a:rPr>
              <a:t>КЮДП «Школьный Патруль» // Официальный сайт ГБОУ школа №421 URL: school421.spb.ru/кюдп-школьный-патруль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27374" y="7925825"/>
            <a:ext cx="8911430" cy="949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4"/>
              </a:lnSpc>
            </a:pPr>
            <a:r>
              <a:rPr lang="en-US" sz="2724">
                <a:solidFill>
                  <a:srgbClr val="000000"/>
                </a:solidFill>
                <a:latin typeface="Veleka Bold"/>
              </a:rPr>
              <a:t>ГБОУ школа №421 в социальной сети ВКонтакте URL: vk.com/strelna421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6913880"/>
            <a:ext cx="4644881" cy="220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0"/>
              </a:lnSpc>
            </a:pPr>
            <a:r>
              <a:rPr lang="en-US" sz="2075">
                <a:solidFill>
                  <a:srgbClr val="000000"/>
                </a:solidFill>
                <a:latin typeface="Veleka"/>
              </a:rPr>
              <a:t>Руководитель КЮДП "Школьный Патруль", социальный педагог, учитель высшей категории, отличник образования РБ, Лауреат регионального конкурса классных руководителей образовательных учреждений г. СПб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157330" y="1028700"/>
            <a:ext cx="959915" cy="304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0"/>
              </a:lnSpc>
            </a:pPr>
            <a:r>
              <a:rPr lang="en-US" sz="20000">
                <a:solidFill>
                  <a:srgbClr val="000000"/>
                </a:solidFill>
                <a:latin typeface="Balmy"/>
              </a:rPr>
              <a:t>"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65620" y="2636421"/>
            <a:ext cx="3902969" cy="552081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54127" y="2636421"/>
            <a:ext cx="3902969" cy="55208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3150" y="2526982"/>
            <a:ext cx="4057706" cy="57396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073438" y="2696291"/>
            <a:ext cx="3818317" cy="540107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82624" y="581025"/>
            <a:ext cx="15522752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0"/>
              </a:lnSpc>
            </a:pPr>
            <a:r>
              <a:rPr lang="en-US" sz="5675">
                <a:solidFill>
                  <a:srgbClr val="000000"/>
                </a:solidFill>
                <a:latin typeface="Veleka"/>
              </a:rPr>
              <a:t>Благодарности руководителя Клуба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01200" y="647700"/>
            <a:ext cx="7729816" cy="8735704"/>
            <a:chOff x="0" y="-47625"/>
            <a:chExt cx="10306421" cy="10490813"/>
          </a:xfrm>
        </p:grpSpPr>
        <p:sp>
          <p:nvSpPr>
            <p:cNvPr id="3" name="TextBox 3"/>
            <p:cNvSpPr txBox="1"/>
            <p:nvPr/>
          </p:nvSpPr>
          <p:spPr>
            <a:xfrm>
              <a:off x="1200788" y="9950568"/>
              <a:ext cx="1994380" cy="492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1"/>
                </a:lnSpc>
              </a:pPr>
              <a:r>
                <a:rPr lang="en-US" sz="2236">
                  <a:solidFill>
                    <a:srgbClr val="000000"/>
                  </a:solidFill>
                  <a:latin typeface="Open Sans Light"/>
                </a:rPr>
                <a:t>май 2021 г.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4489804" y="9950568"/>
              <a:ext cx="2046897" cy="492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1"/>
                </a:lnSpc>
              </a:pPr>
              <a:r>
                <a:rPr lang="en-US" sz="2236">
                  <a:solidFill>
                    <a:srgbClr val="000000"/>
                  </a:solidFill>
                  <a:latin typeface="Open Sans Light"/>
                </a:rPr>
                <a:t>янв. 2021 г.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005256" y="9950568"/>
              <a:ext cx="1646542" cy="492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31"/>
                </a:lnSpc>
              </a:pPr>
              <a:r>
                <a:rPr lang="en-US" sz="2236">
                  <a:solidFill>
                    <a:srgbClr val="000000"/>
                  </a:solidFill>
                  <a:latin typeface="Open Sans Light"/>
                </a:rPr>
                <a:t>май 2022</a:t>
              </a:r>
            </a:p>
          </p:txBody>
        </p: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720085" y="222498"/>
              <a:ext cx="9586336" cy="9586336"/>
              <a:chOff x="0" y="0"/>
              <a:chExt cx="10287000" cy="10287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34226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68516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0287000" h="127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0" y="-47625"/>
              <a:ext cx="720085" cy="4465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3131"/>
                </a:lnSpc>
              </a:pPr>
              <a:r>
                <a:rPr lang="ru-RU" sz="2236" dirty="0" smtClean="0">
                  <a:solidFill>
                    <a:srgbClr val="000000"/>
                  </a:solidFill>
                  <a:latin typeface="Open Sans Light"/>
                </a:rPr>
                <a:t>140</a:t>
              </a:r>
              <a:endParaRPr lang="en-US" sz="2236" dirty="0">
                <a:solidFill>
                  <a:srgbClr val="000000"/>
                </a:solidFill>
                <a:latin typeface="Open Sans Light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147820"/>
              <a:ext cx="530725" cy="492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31"/>
                </a:lnSpc>
              </a:pPr>
              <a:r>
                <a:rPr lang="en-US" sz="2236">
                  <a:solidFill>
                    <a:srgbClr val="000000"/>
                  </a:solidFill>
                  <a:latin typeface="Open Sans Light"/>
                </a:rPr>
                <a:t>40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343266"/>
              <a:ext cx="530725" cy="492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31"/>
                </a:lnSpc>
              </a:pPr>
              <a:r>
                <a:rPr lang="en-US" sz="2236">
                  <a:solidFill>
                    <a:srgbClr val="000000"/>
                  </a:solidFill>
                  <a:latin typeface="Open Sans Light"/>
                </a:rPr>
                <a:t>20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16173" y="9538711"/>
              <a:ext cx="314552" cy="492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31"/>
                </a:lnSpc>
              </a:pPr>
              <a:r>
                <a:rPr lang="en-US" sz="2236">
                  <a:solidFill>
                    <a:srgbClr val="000000"/>
                  </a:solidFill>
                  <a:latin typeface="Open Sans Light"/>
                </a:rPr>
                <a:t>0 </a:t>
              </a:r>
            </a:p>
          </p:txBody>
        </p: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720085" y="222498"/>
              <a:ext cx="9586336" cy="9586336"/>
              <a:chOff x="0" y="0"/>
              <a:chExt cx="10287000" cy="10287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6508750"/>
                <a:ext cx="3171825" cy="3778250"/>
              </a:xfrm>
              <a:custGeom>
                <a:avLst/>
                <a:gdLst/>
                <a:ahLst/>
                <a:cxnLst/>
                <a:rect l="l" t="t" r="r" b="b"/>
                <a:pathLst>
                  <a:path w="3171825" h="3778250">
                    <a:moveTo>
                      <a:pt x="0" y="3778250"/>
                    </a:moveTo>
                    <a:lnTo>
                      <a:pt x="0" y="253746"/>
                    </a:lnTo>
                    <a:cubicBezTo>
                      <a:pt x="0" y="113605"/>
                      <a:pt x="113606" y="0"/>
                      <a:pt x="253746" y="0"/>
                    </a:cubicBezTo>
                    <a:lnTo>
                      <a:pt x="2918079" y="0"/>
                    </a:lnTo>
                    <a:cubicBezTo>
                      <a:pt x="3058219" y="0"/>
                      <a:pt x="3171825" y="113605"/>
                      <a:pt x="3171825" y="253746"/>
                    </a:cubicBezTo>
                    <a:lnTo>
                      <a:pt x="3171825" y="3778250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3557588" y="3937000"/>
                <a:ext cx="317182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3171825" h="6350000">
                    <a:moveTo>
                      <a:pt x="0" y="6350000"/>
                    </a:moveTo>
                    <a:lnTo>
                      <a:pt x="0" y="253746"/>
                    </a:lnTo>
                    <a:cubicBezTo>
                      <a:pt x="0" y="186448"/>
                      <a:pt x="26734" y="121907"/>
                      <a:pt x="74320" y="74321"/>
                    </a:cubicBezTo>
                    <a:cubicBezTo>
                      <a:pt x="121907" y="26734"/>
                      <a:pt x="186448" y="0"/>
                      <a:pt x="253746" y="0"/>
                    </a:cubicBezTo>
                    <a:lnTo>
                      <a:pt x="2918078" y="0"/>
                    </a:lnTo>
                    <a:cubicBezTo>
                      <a:pt x="2985376" y="0"/>
                      <a:pt x="3049917" y="26734"/>
                      <a:pt x="3097504" y="74321"/>
                    </a:cubicBezTo>
                    <a:cubicBezTo>
                      <a:pt x="3145090" y="121907"/>
                      <a:pt x="3171824" y="186448"/>
                      <a:pt x="3171824" y="253746"/>
                    </a:cubicBezTo>
                    <a:lnTo>
                      <a:pt x="3171824" y="6350000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7115175" y="-6350"/>
                <a:ext cx="3171825" cy="10293350"/>
              </a:xfrm>
              <a:custGeom>
                <a:avLst/>
                <a:gdLst/>
                <a:ahLst/>
                <a:cxnLst/>
                <a:rect l="l" t="t" r="r" b="b"/>
                <a:pathLst>
                  <a:path w="3171825" h="10293350">
                    <a:moveTo>
                      <a:pt x="0" y="10293350"/>
                    </a:moveTo>
                    <a:lnTo>
                      <a:pt x="0" y="253746"/>
                    </a:lnTo>
                    <a:cubicBezTo>
                      <a:pt x="0" y="113606"/>
                      <a:pt x="113605" y="0"/>
                      <a:pt x="253746" y="0"/>
                    </a:cubicBezTo>
                    <a:lnTo>
                      <a:pt x="2918079" y="0"/>
                    </a:lnTo>
                    <a:cubicBezTo>
                      <a:pt x="3058220" y="0"/>
                      <a:pt x="3171825" y="113606"/>
                      <a:pt x="3171825" y="253746"/>
                    </a:cubicBezTo>
                    <a:lnTo>
                      <a:pt x="3171825" y="10293350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</p:grpSp>
      </p:grpSp>
      <p:graphicFrame>
        <p:nvGraphicFramePr>
          <p:cNvPr id="19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029442"/>
              </p:ext>
            </p:extLst>
          </p:nvPr>
        </p:nvGraphicFramePr>
        <p:xfrm>
          <a:off x="861869" y="3310106"/>
          <a:ext cx="7315201" cy="2743200"/>
        </p:xfrm>
        <a:graphic>
          <a:graphicData uri="http://schemas.openxmlformats.org/drawingml/2006/table">
            <a:tbl>
              <a:tblPr/>
              <a:tblGrid>
                <a:gridCol w="31105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04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130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6112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62273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>
                          <a:solidFill>
                            <a:srgbClr val="000000"/>
                          </a:solidFill>
                          <a:latin typeface="Veleka Bold"/>
                        </a:rPr>
                        <a:t>май 2021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>
                          <a:solidFill>
                            <a:srgbClr val="000000"/>
                          </a:solidFill>
                          <a:latin typeface="Veleka Bold"/>
                        </a:rPr>
                        <a:t>янв. 2021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>
                          <a:solidFill>
                            <a:srgbClr val="000000"/>
                          </a:solidFill>
                          <a:latin typeface="Veleka Bold"/>
                        </a:rPr>
                        <a:t>май 2022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2046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>
                          <a:solidFill>
                            <a:srgbClr val="000000"/>
                          </a:solidFill>
                          <a:latin typeface="Veleka"/>
                        </a:rPr>
                        <a:t>Численность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>
                          <a:solidFill>
                            <a:srgbClr val="000000"/>
                          </a:solidFill>
                          <a:latin typeface="Veleka"/>
                        </a:rPr>
                        <a:t>22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>
                          <a:solidFill>
                            <a:srgbClr val="000000"/>
                          </a:solidFill>
                          <a:latin typeface="Veleka"/>
                        </a:rPr>
                        <a:t>37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Veleka"/>
                        </a:rPr>
                        <a:t>140</a:t>
                      </a:r>
                      <a:endParaRPr lang="en-US" sz="1100" dirty="0"/>
                    </a:p>
                  </a:txBody>
                  <a:tcPr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extBox 20"/>
          <p:cNvSpPr txBox="1"/>
          <p:nvPr/>
        </p:nvSpPr>
        <p:spPr>
          <a:xfrm>
            <a:off x="1028700" y="1009650"/>
            <a:ext cx="7148369" cy="173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10"/>
              </a:lnSpc>
            </a:pPr>
            <a:r>
              <a:rPr lang="en-US" sz="5675">
                <a:solidFill>
                  <a:srgbClr val="000000"/>
                </a:solidFill>
                <a:latin typeface="Veleka"/>
              </a:rPr>
              <a:t>Численность участников КЮДП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61869" y="6615281"/>
            <a:ext cx="7315200" cy="202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29"/>
              </a:lnSpc>
            </a:pPr>
            <a:r>
              <a:rPr lang="en-US" sz="3274" dirty="0" err="1">
                <a:solidFill>
                  <a:srgbClr val="000000"/>
                </a:solidFill>
                <a:latin typeface="Veleka Italics"/>
              </a:rPr>
              <a:t>Планируемая</a:t>
            </a:r>
            <a:r>
              <a:rPr lang="en-US" sz="3274" dirty="0">
                <a:solidFill>
                  <a:srgbClr val="000000"/>
                </a:solidFill>
                <a:latin typeface="Veleka Italics"/>
              </a:rPr>
              <a:t> </a:t>
            </a:r>
            <a:r>
              <a:rPr lang="en-US" sz="3274" dirty="0" err="1">
                <a:solidFill>
                  <a:srgbClr val="000000"/>
                </a:solidFill>
                <a:latin typeface="Veleka Italics"/>
              </a:rPr>
              <a:t>численность</a:t>
            </a:r>
            <a:r>
              <a:rPr lang="en-US" sz="3274" dirty="0">
                <a:solidFill>
                  <a:srgbClr val="000000"/>
                </a:solidFill>
                <a:latin typeface="Veleka Italics"/>
              </a:rPr>
              <a:t>: </a:t>
            </a:r>
          </a:p>
          <a:p>
            <a:pPr algn="r">
              <a:lnSpc>
                <a:spcPts val="3929"/>
              </a:lnSpc>
            </a:pPr>
            <a:r>
              <a:rPr lang="en-US" sz="3274" dirty="0">
                <a:solidFill>
                  <a:srgbClr val="000000"/>
                </a:solidFill>
                <a:latin typeface="Veleka Italics"/>
              </a:rPr>
              <a:t>15% </a:t>
            </a:r>
            <a:r>
              <a:rPr lang="en-US" sz="3274" dirty="0" err="1">
                <a:solidFill>
                  <a:srgbClr val="000000"/>
                </a:solidFill>
                <a:latin typeface="Veleka Italics"/>
              </a:rPr>
              <a:t>от</a:t>
            </a:r>
            <a:r>
              <a:rPr lang="en-US" sz="3274" dirty="0">
                <a:solidFill>
                  <a:srgbClr val="000000"/>
                </a:solidFill>
                <a:latin typeface="Veleka Italics"/>
              </a:rPr>
              <a:t> </a:t>
            </a:r>
            <a:r>
              <a:rPr lang="en-US" sz="3274" dirty="0" err="1">
                <a:solidFill>
                  <a:srgbClr val="000000"/>
                </a:solidFill>
                <a:latin typeface="Veleka Italics"/>
              </a:rPr>
              <a:t>числа</a:t>
            </a:r>
            <a:r>
              <a:rPr lang="en-US" sz="3274" dirty="0">
                <a:solidFill>
                  <a:srgbClr val="000000"/>
                </a:solidFill>
                <a:latin typeface="Veleka Italics"/>
              </a:rPr>
              <a:t> </a:t>
            </a:r>
            <a:r>
              <a:rPr lang="en-US" sz="3274" dirty="0" err="1">
                <a:solidFill>
                  <a:srgbClr val="000000"/>
                </a:solidFill>
                <a:latin typeface="Veleka Italics"/>
              </a:rPr>
              <a:t>обучающихся</a:t>
            </a:r>
            <a:r>
              <a:rPr lang="en-US" sz="3274" dirty="0">
                <a:solidFill>
                  <a:srgbClr val="000000"/>
                </a:solidFill>
                <a:latin typeface="Veleka Italics"/>
              </a:rPr>
              <a:t> </a:t>
            </a:r>
            <a:r>
              <a:rPr lang="en-US" sz="3274" dirty="0" err="1">
                <a:solidFill>
                  <a:srgbClr val="000000"/>
                </a:solidFill>
                <a:latin typeface="Veleka Italics"/>
              </a:rPr>
              <a:t>школы</a:t>
            </a:r>
            <a:endParaRPr lang="en-US" sz="3274" dirty="0">
              <a:solidFill>
                <a:srgbClr val="000000"/>
              </a:solidFill>
              <a:latin typeface="Veleka Italics"/>
            </a:endParaRPr>
          </a:p>
          <a:p>
            <a:pPr algn="just">
              <a:lnSpc>
                <a:spcPts val="3929"/>
              </a:lnSpc>
            </a:pPr>
            <a:r>
              <a:rPr lang="en-US" sz="3274" dirty="0" err="1">
                <a:solidFill>
                  <a:srgbClr val="000000"/>
                </a:solidFill>
                <a:latin typeface="Veleka Italics"/>
              </a:rPr>
              <a:t>Реальная</a:t>
            </a:r>
            <a:r>
              <a:rPr lang="en-US" sz="3274" dirty="0">
                <a:solidFill>
                  <a:srgbClr val="000000"/>
                </a:solidFill>
                <a:latin typeface="Veleka Italics"/>
              </a:rPr>
              <a:t> </a:t>
            </a:r>
            <a:r>
              <a:rPr lang="en-US" sz="3274" dirty="0" err="1">
                <a:solidFill>
                  <a:srgbClr val="000000"/>
                </a:solidFill>
                <a:latin typeface="Veleka Italics"/>
              </a:rPr>
              <a:t>численность</a:t>
            </a:r>
            <a:r>
              <a:rPr lang="en-US" sz="3274" dirty="0">
                <a:solidFill>
                  <a:srgbClr val="000000"/>
                </a:solidFill>
                <a:latin typeface="Veleka Italics"/>
              </a:rPr>
              <a:t>:</a:t>
            </a:r>
          </a:p>
          <a:p>
            <a:pPr algn="r">
              <a:lnSpc>
                <a:spcPts val="3929"/>
              </a:lnSpc>
            </a:pPr>
            <a:r>
              <a:rPr lang="ru-RU" sz="3274" dirty="0" smtClean="0">
                <a:solidFill>
                  <a:srgbClr val="000000"/>
                </a:solidFill>
                <a:latin typeface="Veleka Italics"/>
              </a:rPr>
              <a:t>32</a:t>
            </a:r>
            <a:r>
              <a:rPr lang="en-US" sz="3274" dirty="0" smtClean="0">
                <a:solidFill>
                  <a:srgbClr val="000000"/>
                </a:solidFill>
                <a:latin typeface="Veleka Italics"/>
              </a:rPr>
              <a:t>% </a:t>
            </a:r>
            <a:r>
              <a:rPr lang="en-US" sz="3274" dirty="0" err="1">
                <a:solidFill>
                  <a:srgbClr val="000000"/>
                </a:solidFill>
                <a:latin typeface="Veleka Italics"/>
              </a:rPr>
              <a:t>от</a:t>
            </a:r>
            <a:r>
              <a:rPr lang="en-US" sz="3274" dirty="0">
                <a:solidFill>
                  <a:srgbClr val="000000"/>
                </a:solidFill>
                <a:latin typeface="Veleka Italics"/>
              </a:rPr>
              <a:t> </a:t>
            </a:r>
            <a:r>
              <a:rPr lang="en-US" sz="3274" dirty="0" err="1">
                <a:solidFill>
                  <a:srgbClr val="000000"/>
                </a:solidFill>
                <a:latin typeface="Veleka Italics"/>
              </a:rPr>
              <a:t>числа</a:t>
            </a:r>
            <a:r>
              <a:rPr lang="en-US" sz="3274" dirty="0">
                <a:solidFill>
                  <a:srgbClr val="000000"/>
                </a:solidFill>
                <a:latin typeface="Veleka Italics"/>
              </a:rPr>
              <a:t> </a:t>
            </a:r>
            <a:r>
              <a:rPr lang="en-US" sz="3274" dirty="0" err="1">
                <a:solidFill>
                  <a:srgbClr val="000000"/>
                </a:solidFill>
                <a:latin typeface="Veleka Italics"/>
              </a:rPr>
              <a:t>обучающихся</a:t>
            </a:r>
            <a:r>
              <a:rPr lang="en-US" sz="3274" dirty="0">
                <a:solidFill>
                  <a:srgbClr val="000000"/>
                </a:solidFill>
                <a:latin typeface="Veleka Italics"/>
              </a:rPr>
              <a:t> </a:t>
            </a:r>
            <a:r>
              <a:rPr lang="en-US" sz="3274" dirty="0" err="1">
                <a:solidFill>
                  <a:srgbClr val="000000"/>
                </a:solidFill>
                <a:latin typeface="Veleka Italics"/>
              </a:rPr>
              <a:t>школы</a:t>
            </a:r>
            <a:r>
              <a:rPr lang="en-US" sz="3274" dirty="0">
                <a:solidFill>
                  <a:srgbClr val="000000"/>
                </a:solidFill>
                <a:latin typeface="Veleka Italics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94096" y="396802"/>
            <a:ext cx="6452961" cy="93542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21328" y="466382"/>
            <a:ext cx="6514650" cy="921507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467</Words>
  <Application>Microsoft Office PowerPoint</Application>
  <PresentationFormat>Произвольный</PresentationFormat>
  <Paragraphs>98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Arimo</vt:lpstr>
      <vt:lpstr>Open Sans Light</vt:lpstr>
      <vt:lpstr>Balmy</vt:lpstr>
      <vt:lpstr>Veleka Bold</vt:lpstr>
      <vt:lpstr>Veleka</vt:lpstr>
      <vt:lpstr>Veleka Italics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Успешная школа - Кейс 1</dc:title>
  <dc:creator>Ирина Акимова</dc:creator>
  <cp:lastModifiedBy>Irina</cp:lastModifiedBy>
  <cp:revision>6</cp:revision>
  <dcterms:created xsi:type="dcterms:W3CDTF">2006-08-16T00:00:00Z</dcterms:created>
  <dcterms:modified xsi:type="dcterms:W3CDTF">2023-12-06T15:06:22Z</dcterms:modified>
  <dc:identifier>DAFCNh7aNiU</dc:identifier>
</cp:coreProperties>
</file>