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7" r:id="rId3"/>
    <p:sldId id="263" r:id="rId4"/>
    <p:sldId id="257" r:id="rId5"/>
    <p:sldId id="269" r:id="rId6"/>
    <p:sldId id="265" r:id="rId7"/>
    <p:sldId id="266" r:id="rId8"/>
    <p:sldId id="262" r:id="rId9"/>
    <p:sldId id="260" r:id="rId10"/>
    <p:sldId id="258" r:id="rId11"/>
    <p:sldId id="259" r:id="rId12"/>
    <p:sldId id="261" r:id="rId13"/>
    <p:sldId id="26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20" autoAdjust="0"/>
    <p:restoredTop sz="94713" autoAdjust="0"/>
  </p:normalViewPr>
  <p:slideViewPr>
    <p:cSldViewPr snapToGrid="0" snapToObjects="1">
      <p:cViewPr varScale="1">
        <p:scale>
          <a:sx n="106" d="100"/>
          <a:sy n="106" d="100"/>
        </p:scale>
        <p:origin x="-24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ru-R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486" y="2846717"/>
            <a:ext cx="8412709" cy="1899449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/>
                <a:cs typeface="Times New Roman"/>
              </a:rPr>
              <a:t>КОЛЛЕДЖ</a:t>
            </a:r>
            <a:br>
              <a:rPr lang="ru-RU" sz="3200" b="1" dirty="0" smtClean="0">
                <a:latin typeface="Times New Roman"/>
                <a:cs typeface="Times New Roman"/>
              </a:rPr>
            </a:br>
            <a:r>
              <a:rPr lang="ru-RU" sz="3200" b="1" dirty="0" smtClean="0">
                <a:latin typeface="Times New Roman"/>
                <a:cs typeface="Times New Roman"/>
              </a:rPr>
              <a:t>Санкт-Петербургского института (филиала) ВГУЮ (РПА Минюста России) 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1847" y="5516662"/>
            <a:ext cx="7196328" cy="987552"/>
          </a:xfrm>
        </p:spPr>
        <p:txBody>
          <a:bodyPr/>
          <a:lstStyle/>
          <a:p>
            <a:pPr algn="r"/>
            <a:r>
              <a:rPr lang="ru-RU" b="1" dirty="0" smtClean="0"/>
              <a:t>ДЕНЬ ОТКРЫТЫХ ДВЕРЕЙ</a:t>
            </a:r>
          </a:p>
          <a:p>
            <a:pPr algn="r"/>
            <a:r>
              <a:rPr lang="ru-RU" b="1" dirty="0" smtClean="0"/>
              <a:t>16 ИЮНЯ 2020 ГОДА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8166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Формы и срок обучения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/>
                <a:latin typeface="Times New Roman"/>
                <a:cs typeface="Times New Roman"/>
              </a:rPr>
              <a:t>Срок </a:t>
            </a:r>
            <a:r>
              <a:rPr lang="ru-RU" sz="2800" dirty="0">
                <a:effectLst/>
                <a:latin typeface="Times New Roman"/>
                <a:cs typeface="Times New Roman"/>
              </a:rPr>
              <a:t>обучения: </a:t>
            </a:r>
            <a:endParaRPr lang="ru-RU" sz="2800" dirty="0" smtClean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u="sng" dirty="0" smtClean="0">
                <a:effectLst/>
                <a:latin typeface="Times New Roman"/>
                <a:cs typeface="Times New Roman"/>
              </a:rPr>
              <a:t>Очная форма обучения </a:t>
            </a:r>
            <a:r>
              <a:rPr lang="ru-RU" dirty="0" smtClean="0">
                <a:effectLst/>
                <a:latin typeface="Times New Roman"/>
                <a:cs typeface="Times New Roman"/>
              </a:rPr>
              <a:t>- 1 </a:t>
            </a:r>
            <a:r>
              <a:rPr lang="ru-RU" dirty="0">
                <a:effectLst/>
                <a:latin typeface="Times New Roman"/>
                <a:cs typeface="Times New Roman"/>
              </a:rPr>
              <a:t>год 10 месяцев </a:t>
            </a:r>
            <a:r>
              <a:rPr lang="ru-RU" dirty="0" smtClean="0">
                <a:effectLst/>
                <a:latin typeface="Times New Roman"/>
                <a:cs typeface="Times New Roman"/>
              </a:rPr>
              <a:t>на </a:t>
            </a:r>
            <a:r>
              <a:rPr lang="ru-RU" dirty="0">
                <a:effectLst/>
                <a:latin typeface="Times New Roman"/>
                <a:cs typeface="Times New Roman"/>
              </a:rPr>
              <a:t>базе среднего общего </a:t>
            </a:r>
            <a:r>
              <a:rPr lang="ru-RU" dirty="0" smtClean="0">
                <a:effectLst/>
                <a:latin typeface="Times New Roman"/>
                <a:cs typeface="Times New Roman"/>
              </a:rPr>
              <a:t>образования - 11 классов; 2 года 10 месяцев – на базе основного общего образования</a:t>
            </a:r>
            <a:endParaRPr lang="ru-RU" dirty="0">
              <a:effectLst/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u="sng" dirty="0" err="1" smtClean="0">
                <a:effectLst/>
                <a:latin typeface="Times New Roman"/>
                <a:cs typeface="Times New Roman"/>
              </a:rPr>
              <a:t>Очно-заочная</a:t>
            </a:r>
            <a:r>
              <a:rPr lang="ru-RU" u="sng" dirty="0" smtClean="0">
                <a:effectLst/>
                <a:latin typeface="Times New Roman"/>
                <a:cs typeface="Times New Roman"/>
              </a:rPr>
              <a:t> форма обучения </a:t>
            </a:r>
            <a:r>
              <a:rPr lang="ru-RU" dirty="0" smtClean="0">
                <a:effectLst/>
                <a:latin typeface="Times New Roman"/>
                <a:cs typeface="Times New Roman"/>
              </a:rPr>
              <a:t>- 2 </a:t>
            </a:r>
            <a:r>
              <a:rPr lang="ru-RU" dirty="0">
                <a:effectLst/>
                <a:latin typeface="Times New Roman"/>
                <a:cs typeface="Times New Roman"/>
              </a:rPr>
              <a:t>года 10 месяцев </a:t>
            </a:r>
            <a:r>
              <a:rPr lang="ru-RU" dirty="0" smtClean="0">
                <a:effectLst/>
                <a:latin typeface="Times New Roman"/>
                <a:cs typeface="Times New Roman"/>
              </a:rPr>
              <a:t>на </a:t>
            </a:r>
            <a:r>
              <a:rPr lang="ru-RU" dirty="0">
                <a:effectLst/>
                <a:latin typeface="Times New Roman"/>
                <a:cs typeface="Times New Roman"/>
              </a:rPr>
              <a:t>базе среднего общего </a:t>
            </a:r>
            <a:r>
              <a:rPr lang="ru-RU" dirty="0" smtClean="0">
                <a:effectLst/>
                <a:latin typeface="Times New Roman"/>
                <a:cs typeface="Times New Roman"/>
              </a:rPr>
              <a:t>образования.</a:t>
            </a:r>
            <a:endParaRPr lang="ru-RU" dirty="0">
              <a:effectLst/>
              <a:latin typeface="Times New Roman"/>
              <a:cs typeface="Times New Roman"/>
            </a:endParaRPr>
          </a:p>
          <a:p>
            <a:r>
              <a:rPr lang="ru-RU" dirty="0">
                <a:effectLst/>
                <a:latin typeface="Times New Roman"/>
                <a:cs typeface="Times New Roman"/>
              </a:rPr>
              <a:t>Прием на обучение осуществляется по договорам об оказании платных образовательных услуг.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4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Стоимость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обучения</a:t>
            </a:r>
            <a:endParaRPr lang="en-US" b="1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482809"/>
              </p:ext>
            </p:extLst>
          </p:nvPr>
        </p:nvGraphicFramePr>
        <p:xfrm>
          <a:off x="765175" y="2070100"/>
          <a:ext cx="7612062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695"/>
                <a:gridCol w="2155577"/>
                <a:gridCol w="18867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Форма обучения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тоимость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 за семестр обучения, 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руб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*.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Стоимость за 2020-2021 учебный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год*, руб.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чная</a:t>
                      </a:r>
                      <a:r>
                        <a:rPr lang="ru-RU" baseline="0" dirty="0" smtClean="0">
                          <a:latin typeface="Times New Roman"/>
                          <a:cs typeface="Times New Roman"/>
                        </a:rPr>
                        <a:t> форма обучения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51 000,00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102 000,00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dirty="0" err="1" smtClean="0">
                          <a:latin typeface="Times New Roman"/>
                          <a:cs typeface="Times New Roman"/>
                        </a:rPr>
                        <a:t>чно</a:t>
                      </a:r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-заочная форма обучения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30 600,00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/>
                          <a:cs typeface="Times New Roman"/>
                        </a:rPr>
                        <a:t>61 200,00</a:t>
                      </a:r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1169" y="5186083"/>
            <a:ext cx="712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  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На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основании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приказа</a:t>
            </a:r>
            <a:r>
              <a:rPr lang="en-US" sz="16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института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стоимость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в 2020 году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снижена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на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15 %</a:t>
            </a:r>
            <a:endParaRPr lang="en-US" sz="1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42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Приемная кампания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/>
                <a:cs typeface="Times New Roman"/>
              </a:rPr>
              <a:t>Прием документов на программу среднего профессионального образования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/>
                <a:cs typeface="Times New Roman"/>
              </a:rPr>
              <a:t>с </a:t>
            </a:r>
            <a:r>
              <a:rPr lang="ru-RU" sz="3200" b="1" dirty="0" smtClean="0">
                <a:latin typeface="Times New Roman"/>
                <a:cs typeface="Times New Roman"/>
              </a:rPr>
              <a:t>20 июня по 25 августа 2020 г. </a:t>
            </a:r>
          </a:p>
          <a:p>
            <a:pPr marL="0" indent="0" algn="ctr">
              <a:buNone/>
            </a:pPr>
            <a:endParaRPr lang="ru-RU" sz="3200" b="1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/>
                <a:cs typeface="Times New Roman"/>
              </a:rPr>
              <a:t>В 2020 году подача документов осуществляется дистанционно или через операторов почтовой связи. </a:t>
            </a:r>
            <a:endParaRPr lang="ru-RU" sz="32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8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Благодарим </a:t>
            </a:r>
          </a:p>
          <a:p>
            <a:pPr algn="ctr">
              <a:buNone/>
            </a:pPr>
            <a:r>
              <a:rPr lang="ru-RU" sz="4800" dirty="0" smtClean="0"/>
              <a:t>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5174" y="2070846"/>
            <a:ext cx="7921625" cy="4182035"/>
          </a:xfrm>
        </p:spPr>
        <p:txBody>
          <a:bodyPr>
            <a:normAutofit/>
          </a:bodyPr>
          <a:lstStyle/>
          <a:p>
            <a:pPr indent="374650" algn="just">
              <a:buNone/>
            </a:pPr>
            <a:r>
              <a:rPr lang="ru-RU" dirty="0" smtClean="0"/>
              <a:t>На основании приказа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 12.05.2020 № 577 Санкт-Петербургскому институту (филиалу) ВГУЮ (РПА Минюста России) </a:t>
            </a:r>
            <a:r>
              <a:rPr lang="ru-RU" b="1" dirty="0" smtClean="0"/>
              <a:t>выдана лицензия </a:t>
            </a:r>
            <a:r>
              <a:rPr lang="ru-RU" dirty="0" smtClean="0"/>
              <a:t>на осуществление образовательной деятельности по программе среднего профессионального образования </a:t>
            </a:r>
            <a:br>
              <a:rPr lang="ru-RU" dirty="0" smtClean="0"/>
            </a:br>
            <a:r>
              <a:rPr lang="ru-RU" dirty="0" smtClean="0"/>
              <a:t>по специальности </a:t>
            </a:r>
            <a:r>
              <a:rPr lang="ru-RU" b="1" dirty="0" smtClean="0"/>
              <a:t>40.02.03 Право и судебное администрирование (квалификация – специалист по судебному администрированию)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>
                <a:latin typeface="Times New Roman"/>
                <a:cs typeface="Times New Roman"/>
              </a:rPr>
              <a:t>Отличие среднего профессионального образования в том, что оно обеспечивает профессиональные знания, в то время как вузовское обучение направлено на научно-техническую подготовку. </a:t>
            </a:r>
          </a:p>
          <a:p>
            <a:r>
              <a:rPr lang="ru-RU" sz="2200" b="1" dirty="0" smtClean="0">
                <a:latin typeface="Times New Roman"/>
                <a:cs typeface="Times New Roman"/>
              </a:rPr>
              <a:t>Главная задача колледжа </a:t>
            </a:r>
            <a:r>
              <a:rPr lang="mr-IN" sz="2200" b="1" dirty="0" smtClean="0">
                <a:latin typeface="Times New Roman"/>
                <a:cs typeface="Times New Roman"/>
              </a:rPr>
              <a:t>–</a:t>
            </a:r>
            <a:r>
              <a:rPr lang="ru-RU" sz="2200" b="1" dirty="0" smtClean="0">
                <a:latin typeface="Times New Roman"/>
                <a:cs typeface="Times New Roman"/>
              </a:rPr>
              <a:t> подготовка компетентных и грамотных специалистов-практиков, востребованных на современном рынке труда, своего рода «технической элиты» с рабочими навыками, а вуза </a:t>
            </a:r>
            <a:r>
              <a:rPr lang="mr-IN" sz="2200" b="1" dirty="0" smtClean="0">
                <a:latin typeface="Times New Roman"/>
                <a:cs typeface="Times New Roman"/>
              </a:rPr>
              <a:t>–</a:t>
            </a:r>
            <a:r>
              <a:rPr lang="ru-RU" sz="2200" b="1" dirty="0" smtClean="0">
                <a:latin typeface="Times New Roman"/>
                <a:cs typeface="Times New Roman"/>
              </a:rPr>
              <a:t> научных кадров. </a:t>
            </a:r>
          </a:p>
          <a:p>
            <a:r>
              <a:rPr lang="ru-RU" sz="2200" b="1" dirty="0" smtClean="0">
                <a:latin typeface="Times New Roman"/>
                <a:cs typeface="Times New Roman"/>
              </a:rPr>
              <a:t>Процент трудоустройства выпускников колледжей по специальности значительно выше.</a:t>
            </a:r>
          </a:p>
        </p:txBody>
      </p:sp>
    </p:spTree>
    <p:extLst>
      <p:ext uri="{BB962C8B-B14F-4D97-AF65-F5344CB8AC3E}">
        <p14:creationId xmlns="" xmlns:p14="http://schemas.microsoft.com/office/powerpoint/2010/main" val="13898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8203552" cy="1417638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Times New Roman"/>
                <a:ea typeface="+mn-ea"/>
                <a:cs typeface="Times New Roman"/>
              </a:rPr>
              <a:t>40.02.03 Право и судебное администрирование</a:t>
            </a:r>
            <a:endParaRPr lang="en-US" sz="3200" b="1" dirty="0">
              <a:solidFill>
                <a:schemeClr val="bg1"/>
              </a:solidFill>
              <a:effectLst>
                <a:outerShdw blurRad="63500" dist="50800" dir="2700000" algn="tl" rotWithShape="0">
                  <a:prstClr val="black">
                    <a:alpha val="50000"/>
                  </a:prstClr>
                </a:outerShdw>
              </a:effectLst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766560"/>
            <a:ext cx="7612064" cy="49012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/>
                <a:cs typeface="Times New Roman"/>
              </a:rPr>
              <a:t>отличное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начало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успешной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карьеры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b="1" dirty="0" err="1" smtClean="0">
                <a:latin typeface="Times New Roman"/>
                <a:cs typeface="Times New Roman"/>
              </a:rPr>
              <a:t>специалиста</a:t>
            </a:r>
            <a:r>
              <a:rPr lang="en-US" b="1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b="1" dirty="0" err="1">
                <a:latin typeface="Times New Roman"/>
                <a:cs typeface="Times New Roman"/>
              </a:rPr>
              <a:t>в</a:t>
            </a:r>
            <a:r>
              <a:rPr lang="ru-RU" b="1" dirty="0" err="1" smtClean="0">
                <a:latin typeface="Times New Roman"/>
                <a:cs typeface="Times New Roman"/>
              </a:rPr>
              <a:t>ысокий</a:t>
            </a:r>
            <a:r>
              <a:rPr lang="ru-RU" b="1" dirty="0" smtClean="0">
                <a:latin typeface="Times New Roman"/>
                <a:cs typeface="Times New Roman"/>
              </a:rPr>
              <a:t> профессиональный уровень профессорско-преподавательского состава;</a:t>
            </a:r>
          </a:p>
          <a:p>
            <a:r>
              <a:rPr lang="en-US" b="1" dirty="0" err="1">
                <a:latin typeface="Times New Roman"/>
                <a:cs typeface="Times New Roman"/>
              </a:rPr>
              <a:t>о</a:t>
            </a:r>
            <a:r>
              <a:rPr lang="ru-RU" b="1" dirty="0" err="1" smtClean="0">
                <a:latin typeface="Times New Roman"/>
                <a:cs typeface="Times New Roman"/>
              </a:rPr>
              <a:t>своение</a:t>
            </a:r>
            <a:r>
              <a:rPr lang="ru-RU" b="1" dirty="0" smtClean="0">
                <a:latin typeface="Times New Roman"/>
                <a:cs typeface="Times New Roman"/>
              </a:rPr>
              <a:t> новых сфер деятельности по специальностям, востребованным на рынке труда;</a:t>
            </a:r>
          </a:p>
          <a:p>
            <a:r>
              <a:rPr lang="uk-UA" b="1" dirty="0">
                <a:latin typeface="Times New Roman"/>
                <a:cs typeface="Times New Roman"/>
              </a:rPr>
              <a:t>у</a:t>
            </a:r>
            <a:r>
              <a:rPr lang="ru-RU" b="1" dirty="0" err="1" smtClean="0">
                <a:latin typeface="Times New Roman"/>
                <a:cs typeface="Times New Roman"/>
              </a:rPr>
              <a:t>никальные</a:t>
            </a:r>
            <a:r>
              <a:rPr lang="ru-RU" b="1" dirty="0" smtClean="0">
                <a:latin typeface="Times New Roman"/>
                <a:cs typeface="Times New Roman"/>
              </a:rPr>
              <a:t> условия для плодотворной творческой работы;</a:t>
            </a:r>
          </a:p>
          <a:p>
            <a:r>
              <a:rPr lang="en-US" b="1" dirty="0" err="1">
                <a:latin typeface="Times New Roman"/>
                <a:cs typeface="Times New Roman"/>
              </a:rPr>
              <a:t>с</a:t>
            </a:r>
            <a:r>
              <a:rPr lang="ru-RU" b="1" dirty="0" err="1" smtClean="0">
                <a:latin typeface="Times New Roman"/>
                <a:cs typeface="Times New Roman"/>
              </a:rPr>
              <a:t>овременные</a:t>
            </a:r>
            <a:r>
              <a:rPr lang="ru-RU" b="1" dirty="0" smtClean="0">
                <a:latin typeface="Times New Roman"/>
                <a:cs typeface="Times New Roman"/>
              </a:rPr>
              <a:t> практико-ориентированные технологии;</a:t>
            </a:r>
          </a:p>
        </p:txBody>
      </p:sp>
    </p:spTree>
    <p:extLst>
      <p:ext uri="{BB962C8B-B14F-4D97-AF65-F5344CB8AC3E}">
        <p14:creationId xmlns="" xmlns:p14="http://schemas.microsoft.com/office/powerpoint/2010/main" val="4339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ru-RU" sz="4200" dirty="0" smtClean="0"/>
              <a:t>СИСТЕМА НЕПРЕРЫВНОГО ОБРАЗОВАНИЯ</a:t>
            </a:r>
            <a:endParaRPr lang="ru-RU" sz="4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/>
                <a:cs typeface="Times New Roman"/>
              </a:rPr>
              <a:t>Колледж – ВУЗ</a:t>
            </a:r>
          </a:p>
          <a:p>
            <a:pPr marL="1588" indent="357188" algn="just">
              <a:buNone/>
            </a:pPr>
            <a:r>
              <a:rPr lang="ru-RU" b="1" dirty="0" smtClean="0">
                <a:latin typeface="Times New Roman"/>
                <a:cs typeface="Times New Roman"/>
              </a:rPr>
              <a:t>Преимущества продолжения обучения по программам </a:t>
            </a:r>
            <a:r>
              <a:rPr lang="ru-RU" b="1" dirty="0" err="1" smtClean="0">
                <a:latin typeface="Times New Roman"/>
                <a:cs typeface="Times New Roman"/>
              </a:rPr>
              <a:t>бакалавриата</a:t>
            </a:r>
            <a:r>
              <a:rPr lang="ru-RU" b="1" dirty="0" smtClean="0">
                <a:latin typeface="Times New Roman"/>
                <a:cs typeface="Times New Roman"/>
              </a:rPr>
              <a:t> и </a:t>
            </a:r>
            <a:r>
              <a:rPr lang="ru-RU" b="1" dirty="0" err="1" smtClean="0">
                <a:latin typeface="Times New Roman"/>
                <a:cs typeface="Times New Roman"/>
              </a:rPr>
              <a:t>специалитета</a:t>
            </a:r>
            <a:r>
              <a:rPr lang="ru-RU" b="1" dirty="0" smtClean="0">
                <a:latin typeface="Times New Roman"/>
                <a:cs typeface="Times New Roman"/>
              </a:rPr>
              <a:t> для выпускников колледжа Санкт-Петербургского института (филиала) ВГУЮ (РПА Минюста России:</a:t>
            </a:r>
          </a:p>
          <a:p>
            <a:pPr marL="627063" indent="-358775" algn="just"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Ускоренный срок обучения</a:t>
            </a:r>
          </a:p>
          <a:p>
            <a:pPr marL="627063" indent="-358775" algn="just"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Поступление без ЕГЭ, по внутренним вступительным испытаниям вуза</a:t>
            </a:r>
          </a:p>
          <a:p>
            <a:pPr marL="627063" indent="-358775" algn="just">
              <a:buAutoNum type="arabicPeriod"/>
            </a:pPr>
            <a:r>
              <a:rPr lang="ru-RU" b="1" dirty="0" smtClean="0">
                <a:latin typeface="Times New Roman"/>
                <a:cs typeface="Times New Roman"/>
              </a:rPr>
              <a:t>Снижение стоимости обучения в вузе</a:t>
            </a:r>
            <a:endParaRPr lang="en-US" b="1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/>
                <a:cs typeface="Times New Roman"/>
              </a:rPr>
              <a:t>Программа подготовки специалиста по судебному администрированию включает:  </a:t>
            </a: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Общепрофессиональные дисциплины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46" y="2649071"/>
            <a:ext cx="4025928" cy="40452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Теория государства и права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Конституционное право</a:t>
            </a:r>
          </a:p>
          <a:p>
            <a:pPr>
              <a:lnSpc>
                <a:spcPct val="7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Правоохранительные и судебные органы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Гражданское право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Гражданский процесс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Уголовное право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Уголовный процесс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Безопасность жизнедеятельности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Трудовое право</a:t>
            </a:r>
          </a:p>
          <a:p>
            <a:pPr>
              <a:lnSpc>
                <a:spcPct val="6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Управление персоналом</a:t>
            </a:r>
            <a:endParaRPr lang="en-US" sz="1800" b="1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z="2000" b="1" dirty="0" smtClean="0">
              <a:latin typeface="Times New Roman"/>
              <a:cs typeface="Times New Roman"/>
            </a:endParaRPr>
          </a:p>
          <a:p>
            <a:r>
              <a:rPr lang="ru-RU" sz="2000" b="1" dirty="0" smtClean="0">
                <a:latin typeface="Times New Roman"/>
                <a:cs typeface="Times New Roman"/>
              </a:rPr>
              <a:t>Дисциплины профессиональных модулей</a:t>
            </a:r>
            <a:endParaRPr lang="en-US" sz="2000" b="1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4169720" cy="404521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/>
                <a:cs typeface="Times New Roman"/>
              </a:rPr>
              <a:t>Организационно-техническое </a:t>
            </a:r>
            <a:r>
              <a:rPr lang="ru-RU" sz="1800" b="1" dirty="0" smtClean="0">
                <a:latin typeface="Times New Roman"/>
                <a:cs typeface="Times New Roman"/>
              </a:rPr>
              <a:t>обеспечение работы судов</a:t>
            </a:r>
          </a:p>
          <a:p>
            <a:r>
              <a:rPr lang="ru-RU" sz="1800" b="1" dirty="0" smtClean="0">
                <a:latin typeface="Times New Roman"/>
                <a:cs typeface="Times New Roman"/>
              </a:rPr>
              <a:t>Архивное дело в суде</a:t>
            </a:r>
          </a:p>
          <a:p>
            <a:r>
              <a:rPr lang="ru-RU" sz="1800" b="1" dirty="0" smtClean="0">
                <a:latin typeface="Times New Roman"/>
                <a:cs typeface="Times New Roman"/>
              </a:rPr>
              <a:t>Информатизация деятельности в суде</a:t>
            </a:r>
          </a:p>
          <a:p>
            <a:r>
              <a:rPr lang="ru-RU" sz="1800" b="1" dirty="0" smtClean="0">
                <a:latin typeface="Times New Roman"/>
                <a:cs typeface="Times New Roman"/>
              </a:rPr>
              <a:t>Судебная статистика</a:t>
            </a:r>
          </a:p>
          <a:p>
            <a:r>
              <a:rPr lang="ru-RU" sz="1800" b="1" dirty="0" smtClean="0">
                <a:latin typeface="Times New Roman"/>
                <a:cs typeface="Times New Roman"/>
              </a:rPr>
              <a:t>Обеспечение исполнения решений суда</a:t>
            </a:r>
            <a:endParaRPr lang="en-US" sz="1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08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Обязательный раздел программы подготовки - ПРАКТИКА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65" y="1687512"/>
            <a:ext cx="4310609" cy="903288"/>
          </a:xfrm>
        </p:spPr>
        <p:txBody>
          <a:bodyPr/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1. Учебная практика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4924" y="2590800"/>
            <a:ext cx="3989076" cy="4018897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err="1">
                <a:latin typeface="Times New Roman"/>
                <a:cs typeface="Times New Roman"/>
              </a:rPr>
              <a:t>с</a:t>
            </a:r>
            <a:r>
              <a:rPr lang="ru-RU" sz="2400" b="1" dirty="0" smtClean="0">
                <a:latin typeface="Times New Roman"/>
                <a:cs typeface="Times New Roman"/>
              </a:rPr>
              <a:t>уды общей юрисдикции</a:t>
            </a:r>
          </a:p>
          <a:p>
            <a:r>
              <a:rPr lang="en-US" sz="2400" b="1" dirty="0" err="1">
                <a:latin typeface="Times New Roman"/>
                <a:cs typeface="Times New Roman"/>
              </a:rPr>
              <a:t>а</a:t>
            </a:r>
            <a:r>
              <a:rPr lang="ru-RU" sz="2400" b="1" dirty="0" err="1" smtClean="0">
                <a:latin typeface="Times New Roman"/>
                <a:cs typeface="Times New Roman"/>
              </a:rPr>
              <a:t>рбитражные</a:t>
            </a:r>
            <a:r>
              <a:rPr lang="ru-RU" sz="2400" b="1" dirty="0" smtClean="0">
                <a:latin typeface="Times New Roman"/>
                <a:cs typeface="Times New Roman"/>
              </a:rPr>
              <a:t> суды субъекта РФ</a:t>
            </a:r>
            <a:endParaRPr lang="ru-RU" dirty="0"/>
          </a:p>
          <a:p>
            <a:r>
              <a:rPr lang="en-US" sz="2400" b="1" dirty="0" err="1">
                <a:latin typeface="Times New Roman"/>
                <a:cs typeface="Times New Roman"/>
              </a:rPr>
              <a:t>с</a:t>
            </a:r>
            <a:r>
              <a:rPr lang="uk-UA" sz="2400" b="1" dirty="0" smtClean="0">
                <a:latin typeface="Times New Roman"/>
                <a:cs typeface="Times New Roman"/>
              </a:rPr>
              <a:t>удебные у</a:t>
            </a:r>
            <a:r>
              <a:rPr lang="ru-RU" sz="2400" b="1" dirty="0" err="1" smtClean="0">
                <a:latin typeface="Times New Roman"/>
                <a:cs typeface="Times New Roman"/>
              </a:rPr>
              <a:t>частки</a:t>
            </a:r>
            <a:r>
              <a:rPr lang="ru-RU" sz="2400" b="1" dirty="0" smtClean="0">
                <a:latin typeface="Times New Roman"/>
                <a:cs typeface="Times New Roman"/>
              </a:rPr>
              <a:t> мировых судей</a:t>
            </a:r>
          </a:p>
          <a:p>
            <a:r>
              <a:rPr lang="uk-UA" sz="2400" b="1" dirty="0" smtClean="0">
                <a:latin typeface="Times New Roman"/>
                <a:cs typeface="Times New Roman"/>
              </a:rPr>
              <a:t>у</a:t>
            </a:r>
            <a:r>
              <a:rPr lang="ru-RU" sz="2400" b="1" dirty="0" smtClean="0">
                <a:latin typeface="Times New Roman"/>
                <a:cs typeface="Times New Roman"/>
              </a:rPr>
              <a:t>правления судебного департамента </a:t>
            </a:r>
          </a:p>
          <a:p>
            <a:r>
              <a:rPr lang="ru-RU" sz="2400" b="1" dirty="0">
                <a:latin typeface="Times New Roman"/>
                <a:cs typeface="Times New Roman"/>
              </a:rPr>
              <a:t>т</a:t>
            </a:r>
            <a:r>
              <a:rPr lang="ru-RU" sz="2400" b="1" dirty="0" smtClean="0">
                <a:latin typeface="Times New Roman"/>
                <a:cs typeface="Times New Roman"/>
              </a:rPr>
              <a:t>ерриториальные органы Минюста России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4565" y="3356298"/>
            <a:ext cx="4455072" cy="903288"/>
          </a:xfrm>
        </p:spPr>
        <p:txBody>
          <a:bodyPr/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2. Производственная практика по профилю специальности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64565" y="5215343"/>
            <a:ext cx="4310609" cy="9032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Font typeface="Wingdings 2" pitchFamily="18" charset="2"/>
              <a:buNone/>
              <a:defRPr sz="2800" b="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20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6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6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6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6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6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600" b="1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latin typeface="Times New Roman"/>
                <a:cs typeface="Times New Roman"/>
              </a:rPr>
              <a:t>3. Преддипломная практика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54924" y="2011264"/>
            <a:ext cx="3989076" cy="96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/>
                <a:cs typeface="Times New Roman"/>
              </a:rPr>
              <a:t>Места практик: 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72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ffectLst/>
                <a:latin typeface="Times New Roman"/>
                <a:cs typeface="Times New Roman"/>
              </a:rPr>
              <a:t>Профессионально важные качества 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специалиста по судебному администрировани</a:t>
            </a:r>
            <a:r>
              <a:rPr lang="ru-RU" sz="3200" b="1" dirty="0">
                <a:effectLst/>
                <a:latin typeface="Times New Roman"/>
                <a:cs typeface="Times New Roman"/>
              </a:rPr>
              <a:t>ю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70" y="1949571"/>
            <a:ext cx="8704053" cy="3830128"/>
          </a:xfrm>
        </p:spPr>
        <p:txBody>
          <a:bodyPr numCol="2" anchor="t">
            <a:normAutofit fontScale="70000" lnSpcReduction="20000"/>
          </a:bodyPr>
          <a:lstStyle/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аналитический </a:t>
            </a:r>
            <a:r>
              <a:rPr lang="ru-RU" sz="3200" b="1" dirty="0">
                <a:effectLst/>
                <a:latin typeface="Times New Roman"/>
                <a:cs typeface="Times New Roman"/>
              </a:rPr>
              <a:t>склад 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ума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ответственность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внимательность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</a:t>
            </a:r>
            <a:r>
              <a:rPr lang="ru-RU" sz="3200" b="1" dirty="0">
                <a:effectLst/>
                <a:latin typeface="Times New Roman"/>
                <a:cs typeface="Times New Roman"/>
              </a:rPr>
              <a:t>стратегическое 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мышление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усидчивость</a:t>
            </a:r>
          </a:p>
          <a:p>
            <a:pPr marL="447675" indent="-447675" algn="just">
              <a:buFont typeface="Wingdings" pitchFamily="2" charset="2"/>
              <a:buChar char="ü"/>
            </a:pPr>
            <a:endParaRPr lang="ru-RU" sz="3200" b="1" dirty="0" smtClean="0">
              <a:effectLst/>
              <a:latin typeface="Times New Roman"/>
              <a:cs typeface="Times New Roman"/>
            </a:endParaRPr>
          </a:p>
          <a:p>
            <a:pPr marL="447675" indent="-447675" algn="just">
              <a:buFont typeface="Wingdings" pitchFamily="2" charset="2"/>
              <a:buChar char="ü"/>
            </a:pPr>
            <a:endParaRPr lang="ru-RU" sz="3200" b="1" dirty="0" smtClean="0">
              <a:effectLst/>
              <a:latin typeface="Times New Roman"/>
              <a:cs typeface="Times New Roman"/>
            </a:endParaRP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</a:t>
            </a:r>
            <a:r>
              <a:rPr lang="ru-RU" sz="3200" b="1" dirty="0">
                <a:effectLst/>
                <a:latin typeface="Times New Roman"/>
                <a:cs typeface="Times New Roman"/>
              </a:rPr>
              <a:t>умение воспринимать и анализировать 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большой </a:t>
            </a:r>
            <a:r>
              <a:rPr lang="ru-RU" sz="3200" b="1" dirty="0">
                <a:effectLst/>
                <a:latin typeface="Times New Roman"/>
                <a:cs typeface="Times New Roman"/>
              </a:rPr>
              <a:t>объем 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информации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</a:t>
            </a:r>
            <a:r>
              <a:rPr lang="ru-RU" sz="3200" b="1" dirty="0">
                <a:effectLst/>
                <a:latin typeface="Times New Roman"/>
                <a:cs typeface="Times New Roman"/>
              </a:rPr>
              <a:t>организаторские </a:t>
            </a:r>
            <a:r>
              <a:rPr lang="ru-RU" sz="3200" b="1" dirty="0" smtClean="0">
                <a:effectLst/>
                <a:latin typeface="Times New Roman"/>
                <a:cs typeface="Times New Roman"/>
              </a:rPr>
              <a:t>способности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целеустремленность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уверенность</a:t>
            </a:r>
          </a:p>
          <a:p>
            <a:pPr marL="447675" indent="-447675" algn="just">
              <a:buFont typeface="Wingdings" pitchFamily="2" charset="2"/>
              <a:buChar char="ü"/>
            </a:pPr>
            <a:r>
              <a:rPr lang="ru-RU" sz="3200" b="1" dirty="0" smtClean="0">
                <a:effectLst/>
                <a:latin typeface="Times New Roman"/>
                <a:cs typeface="Times New Roman"/>
              </a:rPr>
              <a:t> коммуникабельность</a:t>
            </a:r>
            <a:endParaRPr lang="ru-RU" sz="3200" b="1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11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269544"/>
            <a:ext cx="7612063" cy="1417638"/>
          </a:xfrm>
        </p:spPr>
        <p:txBody>
          <a:bodyPr/>
          <a:lstStyle/>
          <a:p>
            <a:r>
              <a:rPr lang="ru-RU" sz="2800" dirty="0" smtClean="0">
                <a:effectLst/>
                <a:latin typeface="Times New Roman"/>
                <a:cs typeface="Times New Roman"/>
              </a:rPr>
              <a:t>Диплом о среднем профессиональном образовании </a:t>
            </a:r>
            <a:r>
              <a:rPr lang="ru-RU" sz="2800" b="1" dirty="0" smtClean="0">
                <a:effectLst/>
                <a:latin typeface="Times New Roman"/>
                <a:cs typeface="Times New Roman"/>
              </a:rPr>
              <a:t>позволяет выпускнику колледжа работать по следующим профессиям:</a:t>
            </a:r>
            <a:r>
              <a:rPr lang="ru-RU" sz="2800" dirty="0" smtClean="0">
                <a:effectLst/>
                <a:latin typeface="Times New Roman"/>
                <a:cs typeface="Times New Roman"/>
              </a:rPr>
              <a:t/>
            </a:r>
            <a:br>
              <a:rPr lang="ru-RU" sz="2800" dirty="0" smtClean="0">
                <a:effectLst/>
                <a:latin typeface="Times New Roman"/>
                <a:cs typeface="Times New Roman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16" y="1687182"/>
            <a:ext cx="8413141" cy="49541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b="1" dirty="0" err="1" smtClean="0">
                <a:effectLst/>
                <a:latin typeface="Times New Roman"/>
                <a:cs typeface="Times New Roman"/>
              </a:rPr>
              <a:t>с</a:t>
            </a:r>
            <a:r>
              <a:rPr lang="ru-RU" sz="1800" b="1" dirty="0" err="1" smtClean="0">
                <a:effectLst/>
                <a:latin typeface="Times New Roman"/>
                <a:cs typeface="Times New Roman"/>
              </a:rPr>
              <a:t>пециалист</a:t>
            </a:r>
            <a:r>
              <a:rPr lang="ru-RU" sz="1800" b="1" dirty="0" smtClean="0">
                <a:effectLst/>
                <a:latin typeface="Times New Roman"/>
                <a:cs typeface="Times New Roman"/>
              </a:rPr>
              <a:t> / старший специалист отдела, секретарь суда федерального суда общей юрисдикции;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effectLst/>
                <a:latin typeface="Times New Roman"/>
                <a:cs typeface="Times New Roman"/>
              </a:rPr>
              <a:t>старший специалист отдела или секретариата председателя арбитражного суда субъекта Российской Федерации;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effectLst/>
                <a:latin typeface="Times New Roman"/>
                <a:cs typeface="Times New Roman"/>
              </a:rPr>
              <a:t>специалист </a:t>
            </a:r>
            <a:r>
              <a:rPr lang="ru-RU" sz="1800" b="1" smtClean="0">
                <a:effectLst/>
                <a:latin typeface="Times New Roman"/>
                <a:cs typeface="Times New Roman"/>
              </a:rPr>
              <a:t>отдела Управления Судебного </a:t>
            </a:r>
            <a:r>
              <a:rPr lang="ru-RU" sz="1800" b="1" dirty="0" smtClean="0">
                <a:effectLst/>
                <a:latin typeface="Times New Roman"/>
                <a:cs typeface="Times New Roman"/>
              </a:rPr>
              <a:t>департамента в субъектах Российской Федерации;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effectLst/>
                <a:latin typeface="Times New Roman"/>
                <a:cs typeface="Times New Roman"/>
              </a:rPr>
              <a:t>специалист отдела  территориального органа Министерства юстиции Российской Федерации по субъекту Российской Федерации;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effectLst/>
                <a:latin typeface="Times New Roman"/>
                <a:cs typeface="Times New Roman"/>
              </a:rPr>
              <a:t>помощник адвоката / помощник юрисконсульта;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effectLst/>
                <a:latin typeface="Times New Roman"/>
                <a:cs typeface="Times New Roman"/>
              </a:rPr>
              <a:t>помощник следователя;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effectLst/>
                <a:latin typeface="Times New Roman"/>
                <a:cs typeface="Times New Roman"/>
              </a:rPr>
              <a:t>специалист в нотариальной конторе;</a:t>
            </a:r>
          </a:p>
          <a:p>
            <a:pPr>
              <a:lnSpc>
                <a:spcPct val="90000"/>
              </a:lnSpc>
            </a:pPr>
            <a:r>
              <a:rPr lang="en-US" sz="1800" b="1" dirty="0" err="1">
                <a:effectLst/>
                <a:latin typeface="Times New Roman"/>
                <a:cs typeface="Times New Roman"/>
              </a:rPr>
              <a:t>п</a:t>
            </a:r>
            <a:r>
              <a:rPr lang="ru-RU" sz="1800" b="1" dirty="0" err="1" smtClean="0">
                <a:effectLst/>
                <a:latin typeface="Times New Roman"/>
                <a:cs typeface="Times New Roman"/>
              </a:rPr>
              <a:t>атрульный</a:t>
            </a:r>
            <a:r>
              <a:rPr lang="ru-RU" sz="1800" b="1" dirty="0" smtClean="0">
                <a:effectLst/>
                <a:latin typeface="Times New Roman"/>
                <a:cs typeface="Times New Roman"/>
              </a:rPr>
              <a:t> (постовой) полицейский.   </a:t>
            </a:r>
            <a:endParaRPr lang="ru-RU" sz="1800" b="1" dirty="0">
              <a:effectLst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8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492</TotalTime>
  <Words>523</Words>
  <Application>Microsoft Macintosh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Habitat</vt:lpstr>
      <vt:lpstr>КОЛЛЕДЖ Санкт-Петербургского института (филиала) ВГУЮ (РПА Минюста России) </vt:lpstr>
      <vt:lpstr>Слайд 2</vt:lpstr>
      <vt:lpstr>Слайд 3</vt:lpstr>
      <vt:lpstr>40.02.03 Право и судебное администрирование</vt:lpstr>
      <vt:lpstr>СИСТЕМА НЕПРЕРЫВНОГО ОБРАЗОВАНИЯ</vt:lpstr>
      <vt:lpstr>Программа подготовки специалиста по судебному администрированию включает:  </vt:lpstr>
      <vt:lpstr>Обязательный раздел программы подготовки - ПРАКТИКА</vt:lpstr>
      <vt:lpstr>Профессионально важные качества специалиста по судебному администрированию </vt:lpstr>
      <vt:lpstr>Диплом о среднем профессиональном образовании позволяет выпускнику колледжа работать по следующим профессиям: </vt:lpstr>
      <vt:lpstr>Формы и срок обучения</vt:lpstr>
      <vt:lpstr>Стоимость обучения</vt:lpstr>
      <vt:lpstr>Приемная кампания</vt:lpstr>
      <vt:lpstr>Слайд 13</vt:lpstr>
    </vt:vector>
  </TitlesOfParts>
  <Company>Natalya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MacBook-Air Shtykova</dc:creator>
  <cp:lastModifiedBy>Ольга А. Лежнина</cp:lastModifiedBy>
  <cp:revision>77</cp:revision>
  <dcterms:created xsi:type="dcterms:W3CDTF">2020-06-12T10:44:17Z</dcterms:created>
  <dcterms:modified xsi:type="dcterms:W3CDTF">2020-06-18T09:25:21Z</dcterms:modified>
</cp:coreProperties>
</file>